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8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E082B-7A60-7847-AF82-D073F4548B91}" type="datetimeFigureOut">
              <a:rPr lang="en-US" smtClean="0"/>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352394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082B-7A60-7847-AF82-D073F4548B91}" type="datetimeFigureOut">
              <a:rPr lang="en-US" smtClean="0"/>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327207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082B-7A60-7847-AF82-D073F4548B91}" type="datetimeFigureOut">
              <a:rPr lang="en-US" smtClean="0"/>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80410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082B-7A60-7847-AF82-D073F4548B91}" type="datetimeFigureOut">
              <a:rPr lang="en-US" smtClean="0"/>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328869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E082B-7A60-7847-AF82-D073F4548B91}" type="datetimeFigureOut">
              <a:rPr lang="en-US" smtClean="0"/>
              <a:t>12/14/13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426177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E082B-7A60-7847-AF82-D073F4548B91}" type="datetimeFigureOut">
              <a:rPr lang="en-US" smtClean="0"/>
              <a:t>12/14/13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250002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E082B-7A60-7847-AF82-D073F4548B91}" type="datetimeFigureOut">
              <a:rPr lang="en-US" smtClean="0"/>
              <a:t>12/14/13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312060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E082B-7A60-7847-AF82-D073F4548B91}" type="datetimeFigureOut">
              <a:rPr lang="en-US" smtClean="0"/>
              <a:t>12/14/13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371862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E082B-7A60-7847-AF82-D073F4548B91}" type="datetimeFigureOut">
              <a:rPr lang="en-US" smtClean="0"/>
              <a:t>12/14/13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180146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E082B-7A60-7847-AF82-D073F4548B91}" type="datetimeFigureOut">
              <a:rPr lang="en-US" smtClean="0"/>
              <a:t>12/14/13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138477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E082B-7A60-7847-AF82-D073F4548B91}" type="datetimeFigureOut">
              <a:rPr lang="en-US" smtClean="0"/>
              <a:t>12/14/13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D0AF8-F310-8741-B32F-0E16BA08CCE9}" type="slidenum">
              <a:rPr lang="en-US" smtClean="0"/>
              <a:t>‹#›</a:t>
            </a:fld>
            <a:endParaRPr lang="en-US"/>
          </a:p>
        </p:txBody>
      </p:sp>
    </p:spTree>
    <p:extLst>
      <p:ext uri="{BB962C8B-B14F-4D97-AF65-F5344CB8AC3E}">
        <p14:creationId xmlns:p14="http://schemas.microsoft.com/office/powerpoint/2010/main" val="19213593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E082B-7A60-7847-AF82-D073F4548B91}" type="datetimeFigureOut">
              <a:rPr lang="en-US" smtClean="0"/>
              <a:t>12/14/13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D0AF8-F310-8741-B32F-0E16BA08CCE9}" type="slidenum">
              <a:rPr lang="en-US" smtClean="0"/>
              <a:t>‹#›</a:t>
            </a:fld>
            <a:endParaRPr lang="en-US"/>
          </a:p>
        </p:txBody>
      </p:sp>
    </p:spTree>
    <p:extLst>
      <p:ext uri="{BB962C8B-B14F-4D97-AF65-F5344CB8AC3E}">
        <p14:creationId xmlns:p14="http://schemas.microsoft.com/office/powerpoint/2010/main" val="223378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2"/>
          <p:cNvSpPr>
            <a:spLocks noGrp="1" noChangeArrowheads="1"/>
          </p:cNvSpPr>
          <p:nvPr>
            <p:ph type="ctrTitle"/>
          </p:nvPr>
        </p:nvSpPr>
        <p:spPr>
          <a:xfrm>
            <a:off x="685800" y="2286000"/>
            <a:ext cx="7772400" cy="1143000"/>
          </a:xfrm>
        </p:spPr>
        <p:txBody>
          <a:bodyPr>
            <a:normAutofit fontScale="90000"/>
          </a:bodyPr>
          <a:lstStyle/>
          <a:p>
            <a:r>
              <a:rPr lang="en-US">
                <a:latin typeface="Calibri" charset="0"/>
              </a:rPr>
              <a:t>Module 7</a:t>
            </a:r>
            <a:br>
              <a:rPr lang="en-US">
                <a:latin typeface="Calibri" charset="0"/>
              </a:rPr>
            </a:br>
            <a:r>
              <a:rPr lang="en-US">
                <a:latin typeface="Calibri" charset="0"/>
              </a:rPr>
              <a:t/>
            </a:r>
            <a:br>
              <a:rPr lang="en-US">
                <a:latin typeface="Calibri" charset="0"/>
              </a:rPr>
            </a:br>
            <a:r>
              <a:rPr lang="en-US">
                <a:latin typeface="Calibri" charset="0"/>
              </a:rPr>
              <a:t>Functions (Subroutines)</a:t>
            </a:r>
          </a:p>
        </p:txBody>
      </p:sp>
      <p:sp>
        <p:nvSpPr>
          <p:cNvPr id="25395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9527134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9" name="Rectangle 2"/>
          <p:cNvSpPr>
            <a:spLocks noGrp="1" noChangeArrowheads="1"/>
          </p:cNvSpPr>
          <p:nvPr>
            <p:ph type="ctrTitle"/>
          </p:nvPr>
        </p:nvSpPr>
        <p:spPr>
          <a:xfrm>
            <a:off x="685800" y="2286000"/>
            <a:ext cx="7772400" cy="1143000"/>
          </a:xfrm>
        </p:spPr>
        <p:txBody>
          <a:bodyPr/>
          <a:lstStyle/>
          <a:p>
            <a:r>
              <a:rPr lang="en-US">
                <a:latin typeface="Calibri" charset="0"/>
              </a:rPr>
              <a:t>Arguments</a:t>
            </a:r>
            <a:endParaRPr lang="en-CA">
              <a:latin typeface="Calibri" charset="0"/>
            </a:endParaRPr>
          </a:p>
        </p:txBody>
      </p:sp>
      <p:sp>
        <p:nvSpPr>
          <p:cNvPr id="26317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3495744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3" name="Rectangle 2"/>
          <p:cNvSpPr>
            <a:spLocks noGrp="1" noChangeArrowheads="1"/>
          </p:cNvSpPr>
          <p:nvPr>
            <p:ph type="title"/>
          </p:nvPr>
        </p:nvSpPr>
        <p:spPr/>
        <p:txBody>
          <a:bodyPr/>
          <a:lstStyle/>
          <a:p>
            <a:r>
              <a:rPr lang="en-US">
                <a:latin typeface="Calibri" charset="0"/>
              </a:rPr>
              <a:t>Arguments</a:t>
            </a:r>
            <a:endParaRPr lang="en-CA">
              <a:latin typeface="Calibri" charset="0"/>
            </a:endParaRPr>
          </a:p>
        </p:txBody>
      </p:sp>
      <p:sp>
        <p:nvSpPr>
          <p:cNvPr id="248834" name="Rectangle 3"/>
          <p:cNvSpPr>
            <a:spLocks noGrp="1" noChangeArrowheads="1"/>
          </p:cNvSpPr>
          <p:nvPr>
            <p:ph idx="1"/>
          </p:nvPr>
        </p:nvSpPr>
        <p:spPr/>
        <p:txBody>
          <a:bodyPr/>
          <a:lstStyle/>
          <a:p>
            <a:pPr>
              <a:lnSpc>
                <a:spcPct val="90000"/>
              </a:lnSpc>
            </a:pPr>
            <a:r>
              <a:rPr lang="en-US" sz="2800">
                <a:latin typeface="Calibri" charset="0"/>
              </a:rPr>
              <a:t>The code we wrote so far depends on a variable being defined outside a subroutine, and that</a:t>
            </a:r>
            <a:r>
              <a:rPr lang="ja-JP" altLang="en-US" sz="2800">
                <a:latin typeface="Arial" charset="0"/>
              </a:rPr>
              <a:t>’</a:t>
            </a:r>
            <a:r>
              <a:rPr lang="en-US" altLang="ja-JP" sz="2800">
                <a:latin typeface="Calibri" charset="0"/>
              </a:rPr>
              <a:t>s not good because this reduces code reuse. Ideally, subroutines should be stand-alone and portable.</a:t>
            </a:r>
          </a:p>
          <a:p>
            <a:pPr>
              <a:lnSpc>
                <a:spcPct val="90000"/>
              </a:lnSpc>
            </a:pPr>
            <a:r>
              <a:rPr lang="en-US" sz="2800">
                <a:latin typeface="Calibri" charset="0"/>
              </a:rPr>
              <a:t>To pass data to a subroutine as part of the subroutine call is to use arguments.  You</a:t>
            </a:r>
            <a:r>
              <a:rPr lang="ja-JP" altLang="en-US" sz="2800">
                <a:latin typeface="Arial" charset="0"/>
              </a:rPr>
              <a:t>’</a:t>
            </a:r>
            <a:r>
              <a:rPr lang="en-US" altLang="ja-JP" sz="2800">
                <a:latin typeface="Calibri" charset="0"/>
              </a:rPr>
              <a:t>ve seen arguments passed to functions with several built-in functions, such as sort. To pass arguments to a subroutine, you specify them as part of the subroutine call.</a:t>
            </a:r>
            <a:endParaRPr lang="en-CA" sz="2800">
              <a:latin typeface="Calibri" charset="0"/>
            </a:endParaRPr>
          </a:p>
        </p:txBody>
      </p:sp>
    </p:spTree>
    <p:extLst>
      <p:ext uri="{BB962C8B-B14F-4D97-AF65-F5344CB8AC3E}">
        <p14:creationId xmlns:p14="http://schemas.microsoft.com/office/powerpoint/2010/main" val="5412690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Rectangle 2"/>
          <p:cNvSpPr>
            <a:spLocks noGrp="1" noChangeArrowheads="1"/>
          </p:cNvSpPr>
          <p:nvPr>
            <p:ph type="title"/>
          </p:nvPr>
        </p:nvSpPr>
        <p:spPr/>
        <p:txBody>
          <a:bodyPr/>
          <a:lstStyle/>
          <a:p>
            <a:r>
              <a:rPr lang="en-US">
                <a:latin typeface="Calibri" charset="0"/>
              </a:rPr>
              <a:t>Specifying arguments</a:t>
            </a:r>
            <a:endParaRPr lang="en-CA">
              <a:latin typeface="Calibri" charset="0"/>
            </a:endParaRPr>
          </a:p>
        </p:txBody>
      </p:sp>
      <p:sp>
        <p:nvSpPr>
          <p:cNvPr id="249858" name="Rectangle 3"/>
          <p:cNvSpPr>
            <a:spLocks noGrp="1" noChangeArrowheads="1"/>
          </p:cNvSpPr>
          <p:nvPr>
            <p:ph idx="1"/>
          </p:nvPr>
        </p:nvSpPr>
        <p:spPr/>
        <p:txBody>
          <a:bodyPr/>
          <a:lstStyle/>
          <a:p>
            <a:pPr>
              <a:lnSpc>
                <a:spcPct val="90000"/>
              </a:lnSpc>
            </a:pPr>
            <a:r>
              <a:rPr lang="en-US" sz="2800">
                <a:latin typeface="Calibri" charset="0"/>
              </a:rPr>
              <a:t>Arguments for a subroutine can be specified in two ways, either with or without parentheses (most Perl functions don</a:t>
            </a:r>
            <a:r>
              <a:rPr lang="ja-JP" altLang="en-US" sz="2800">
                <a:latin typeface="Arial" charset="0"/>
              </a:rPr>
              <a:t>’</a:t>
            </a:r>
            <a:r>
              <a:rPr lang="en-US" altLang="ja-JP" sz="2800">
                <a:latin typeface="Calibri" charset="0"/>
              </a:rPr>
              <a:t>t care about parentheses as you have seen already in this course):</a:t>
            </a:r>
            <a:br>
              <a:rPr lang="en-US" altLang="ja-JP" sz="2800">
                <a:latin typeface="Calibri" charset="0"/>
              </a:rPr>
            </a:br>
            <a:r>
              <a:rPr lang="en-US" altLang="ja-JP" sz="2800">
                <a:latin typeface="Courier New" charset="0"/>
              </a:rPr>
              <a:t>sub(args…);</a:t>
            </a:r>
            <a:br>
              <a:rPr lang="en-US" altLang="ja-JP" sz="2800">
                <a:latin typeface="Courier New" charset="0"/>
              </a:rPr>
            </a:br>
            <a:r>
              <a:rPr lang="en-US" altLang="ja-JP" sz="2800">
                <a:latin typeface="Courier New" charset="0"/>
              </a:rPr>
              <a:t>sub args…;</a:t>
            </a:r>
          </a:p>
          <a:p>
            <a:pPr>
              <a:lnSpc>
                <a:spcPct val="90000"/>
              </a:lnSpc>
            </a:pPr>
            <a:r>
              <a:rPr lang="en-US" sz="2800">
                <a:latin typeface="Calibri" charset="0"/>
              </a:rPr>
              <a:t>You can only leave off the parentheses if the subroutine has been defined earlier in the script that the subroutine call. This is a common error for programmers who define subroutines at the end of their code.</a:t>
            </a:r>
          </a:p>
        </p:txBody>
      </p:sp>
    </p:spTree>
    <p:extLst>
      <p:ext uri="{BB962C8B-B14F-4D97-AF65-F5344CB8AC3E}">
        <p14:creationId xmlns:p14="http://schemas.microsoft.com/office/powerpoint/2010/main" val="18571143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Rectangle 2"/>
          <p:cNvSpPr>
            <a:spLocks noGrp="1" noChangeArrowheads="1"/>
          </p:cNvSpPr>
          <p:nvPr>
            <p:ph type="title"/>
          </p:nvPr>
        </p:nvSpPr>
        <p:spPr/>
        <p:txBody>
          <a:bodyPr/>
          <a:lstStyle/>
          <a:p>
            <a:r>
              <a:rPr lang="en-US">
                <a:latin typeface="Calibri" charset="0"/>
              </a:rPr>
              <a:t>Multiple arguments</a:t>
            </a:r>
            <a:endParaRPr lang="en-CA">
              <a:latin typeface="Calibri" charset="0"/>
            </a:endParaRPr>
          </a:p>
        </p:txBody>
      </p:sp>
      <p:sp>
        <p:nvSpPr>
          <p:cNvPr id="250882" name="Rectangle 3"/>
          <p:cNvSpPr>
            <a:spLocks noGrp="1" noChangeArrowheads="1"/>
          </p:cNvSpPr>
          <p:nvPr>
            <p:ph idx="1"/>
          </p:nvPr>
        </p:nvSpPr>
        <p:spPr/>
        <p:txBody>
          <a:bodyPr/>
          <a:lstStyle/>
          <a:p>
            <a:r>
              <a:rPr lang="en-US" sz="2800">
                <a:latin typeface="Calibri" charset="0"/>
              </a:rPr>
              <a:t>The args list can be composed of many arguments, all separated by commas:</a:t>
            </a:r>
            <a:br>
              <a:rPr lang="en-US" sz="2800">
                <a:latin typeface="Calibri" charset="0"/>
              </a:rPr>
            </a:br>
            <a:r>
              <a:rPr lang="en-US" sz="2800">
                <a:latin typeface="Courier New" charset="0"/>
              </a:rPr>
              <a:t>sub1 arg1, arg2, arg3;</a:t>
            </a:r>
          </a:p>
          <a:p>
            <a:r>
              <a:rPr lang="en-US" sz="2800">
                <a:latin typeface="Calibri" charset="0"/>
              </a:rPr>
              <a:t>There is no limit to the number of arguments that can be passed to a subroutine, and they can be of any valid type or size. You can mix argument types in the list passed to the subroutine:</a:t>
            </a:r>
            <a:br>
              <a:rPr lang="en-US" sz="2800">
                <a:latin typeface="Calibri" charset="0"/>
              </a:rPr>
            </a:br>
            <a:r>
              <a:rPr lang="en-US" sz="2800">
                <a:latin typeface="Courier New" charset="0"/>
              </a:rPr>
              <a:t>sub1 $x1, @array1, $x2, @array2;</a:t>
            </a:r>
            <a:endParaRPr lang="en-CA" sz="2800">
              <a:latin typeface="Courier New" charset="0"/>
            </a:endParaRPr>
          </a:p>
        </p:txBody>
      </p:sp>
    </p:spTree>
    <p:extLst>
      <p:ext uri="{BB962C8B-B14F-4D97-AF65-F5344CB8AC3E}">
        <p14:creationId xmlns:p14="http://schemas.microsoft.com/office/powerpoint/2010/main" val="22762061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2"/>
          <p:cNvSpPr>
            <a:spLocks noGrp="1" noChangeArrowheads="1"/>
          </p:cNvSpPr>
          <p:nvPr>
            <p:ph type="title"/>
          </p:nvPr>
        </p:nvSpPr>
        <p:spPr/>
        <p:txBody>
          <a:bodyPr/>
          <a:lstStyle/>
          <a:p>
            <a:r>
              <a:rPr lang="en-US">
                <a:latin typeface="Calibri" charset="0"/>
              </a:rPr>
              <a:t>The @_ variable</a:t>
            </a:r>
            <a:endParaRPr lang="en-CA">
              <a:latin typeface="Calibri" charset="0"/>
            </a:endParaRPr>
          </a:p>
        </p:txBody>
      </p:sp>
      <p:sp>
        <p:nvSpPr>
          <p:cNvPr id="251906" name="Rectangle 3"/>
          <p:cNvSpPr>
            <a:spLocks noGrp="1" noChangeArrowheads="1"/>
          </p:cNvSpPr>
          <p:nvPr>
            <p:ph idx="1"/>
          </p:nvPr>
        </p:nvSpPr>
        <p:spPr/>
        <p:txBody>
          <a:bodyPr/>
          <a:lstStyle/>
          <a:p>
            <a:pPr>
              <a:lnSpc>
                <a:spcPct val="90000"/>
              </a:lnSpc>
            </a:pPr>
            <a:r>
              <a:rPr lang="en-US" sz="2800">
                <a:latin typeface="Calibri" charset="0"/>
              </a:rPr>
              <a:t>Inside the subroutine, Perl uses the argument variable @_ to hold all the arguments. You can use @_ in your subroutines:</a:t>
            </a:r>
            <a:br>
              <a:rPr lang="en-US" sz="2800">
                <a:latin typeface="Calibri" charset="0"/>
              </a:rPr>
            </a:br>
            <a:r>
              <a:rPr lang="en-US" sz="2800">
                <a:latin typeface="Courier New" charset="0"/>
              </a:rPr>
              <a:t>sub showarg</a:t>
            </a:r>
            <a:br>
              <a:rPr lang="en-US" sz="2800">
                <a:latin typeface="Courier New" charset="0"/>
              </a:rPr>
            </a:br>
            <a:r>
              <a:rPr lang="en-US" sz="2800">
                <a:latin typeface="Courier New" charset="0"/>
              </a:rPr>
              <a:t>{ print join(</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 @_);}</a:t>
            </a:r>
            <a:br>
              <a:rPr lang="en-US" altLang="ja-JP" sz="2800">
                <a:latin typeface="Courier New" charset="0"/>
              </a:rPr>
            </a:br>
            <a:r>
              <a:rPr lang="en-US" altLang="ja-JP" sz="2800">
                <a:latin typeface="Courier New" charset="0"/>
              </a:rPr>
              <a:t>showarg </a:t>
            </a:r>
            <a:r>
              <a:rPr lang="ja-JP" altLang="en-US" sz="2800">
                <a:latin typeface="Arial" charset="0"/>
              </a:rPr>
              <a:t>“</a:t>
            </a:r>
            <a:r>
              <a:rPr lang="en-US" altLang="ja-JP" sz="2800">
                <a:latin typeface="Courier New" charset="0"/>
              </a:rPr>
              <a:t>This</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is</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test</a:t>
            </a:r>
            <a:r>
              <a:rPr lang="ja-JP" altLang="en-US" sz="2800">
                <a:latin typeface="Arial" charset="0"/>
              </a:rPr>
              <a:t>”</a:t>
            </a:r>
            <a:r>
              <a:rPr lang="en-US" altLang="ja-JP" sz="2800">
                <a:latin typeface="Courier New" charset="0"/>
              </a:rPr>
              <a:t> ;</a:t>
            </a:r>
          </a:p>
          <a:p>
            <a:pPr>
              <a:lnSpc>
                <a:spcPct val="90000"/>
              </a:lnSpc>
            </a:pPr>
            <a:r>
              <a:rPr lang="en-US" sz="2800">
                <a:latin typeface="Calibri" charset="0"/>
              </a:rPr>
              <a:t>This program passes the four strings to showarg, which uses the join to paste them together with spaces between each one. The print displays the result.</a:t>
            </a:r>
          </a:p>
          <a:p>
            <a:pPr>
              <a:lnSpc>
                <a:spcPct val="90000"/>
              </a:lnSpc>
            </a:pPr>
            <a:r>
              <a:rPr lang="en-US" sz="2800">
                <a:latin typeface="Calibri" charset="0"/>
              </a:rPr>
              <a:t>The @_ variable is not related to the $_ variable</a:t>
            </a:r>
            <a:endParaRPr lang="en-CA" sz="2800">
              <a:latin typeface="Calibri" charset="0"/>
            </a:endParaRPr>
          </a:p>
        </p:txBody>
      </p:sp>
    </p:spTree>
    <p:extLst>
      <p:ext uri="{BB962C8B-B14F-4D97-AF65-F5344CB8AC3E}">
        <p14:creationId xmlns:p14="http://schemas.microsoft.com/office/powerpoint/2010/main" val="31828257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Rectangle 2"/>
          <p:cNvSpPr>
            <a:spLocks noGrp="1" noChangeArrowheads="1"/>
          </p:cNvSpPr>
          <p:nvPr>
            <p:ph type="title"/>
          </p:nvPr>
        </p:nvSpPr>
        <p:spPr/>
        <p:txBody>
          <a:bodyPr/>
          <a:lstStyle/>
          <a:p>
            <a:r>
              <a:rPr lang="en-US">
                <a:latin typeface="Calibri" charset="0"/>
              </a:rPr>
              <a:t>Accessing each argument</a:t>
            </a:r>
            <a:endParaRPr lang="en-CA">
              <a:latin typeface="Calibri" charset="0"/>
            </a:endParaRPr>
          </a:p>
        </p:txBody>
      </p:sp>
      <p:sp>
        <p:nvSpPr>
          <p:cNvPr id="252930" name="Rectangle 3"/>
          <p:cNvSpPr>
            <a:spLocks noGrp="1" noChangeArrowheads="1"/>
          </p:cNvSpPr>
          <p:nvPr>
            <p:ph idx="1"/>
          </p:nvPr>
        </p:nvSpPr>
        <p:spPr/>
        <p:txBody>
          <a:bodyPr/>
          <a:lstStyle/>
          <a:p>
            <a:r>
              <a:rPr lang="en-US">
                <a:latin typeface="Calibri" charset="0"/>
              </a:rPr>
              <a:t>Inside a subroutine, each argument is accessed as a part of the @_ array using subscripts, as with any array. The first argument will be element @_[0], the second array element @_[1], and so on.</a:t>
            </a:r>
          </a:p>
          <a:p>
            <a:r>
              <a:rPr lang="en-US">
                <a:latin typeface="Calibri" charset="0"/>
              </a:rPr>
              <a:t>You can use loops to access each argument using the array element name </a:t>
            </a:r>
          </a:p>
          <a:p>
            <a:endParaRPr lang="en-CA">
              <a:latin typeface="Calibri" charset="0"/>
            </a:endParaRPr>
          </a:p>
        </p:txBody>
      </p:sp>
    </p:spTree>
    <p:extLst>
      <p:ext uri="{BB962C8B-B14F-4D97-AF65-F5344CB8AC3E}">
        <p14:creationId xmlns:p14="http://schemas.microsoft.com/office/powerpoint/2010/main" val="37774229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Rectangle 2"/>
          <p:cNvSpPr>
            <a:spLocks noGrp="1" noChangeArrowheads="1"/>
          </p:cNvSpPr>
          <p:nvPr>
            <p:ph type="title"/>
          </p:nvPr>
        </p:nvSpPr>
        <p:spPr/>
        <p:txBody>
          <a:bodyPr/>
          <a:lstStyle/>
          <a:p>
            <a:r>
              <a:rPr lang="en-US">
                <a:latin typeface="Calibri" charset="0"/>
              </a:rPr>
              <a:t>Using names for arguments</a:t>
            </a:r>
            <a:endParaRPr lang="en-CA">
              <a:latin typeface="Calibri" charset="0"/>
            </a:endParaRPr>
          </a:p>
        </p:txBody>
      </p:sp>
      <p:sp>
        <p:nvSpPr>
          <p:cNvPr id="253954" name="Rectangle 3"/>
          <p:cNvSpPr>
            <a:spLocks noGrp="1" noChangeArrowheads="1"/>
          </p:cNvSpPr>
          <p:nvPr>
            <p:ph idx="1"/>
          </p:nvPr>
        </p:nvSpPr>
        <p:spPr/>
        <p:txBody>
          <a:bodyPr/>
          <a:lstStyle/>
          <a:p>
            <a:pPr>
              <a:lnSpc>
                <a:spcPct val="90000"/>
              </a:lnSpc>
            </a:pPr>
            <a:r>
              <a:rPr lang="en-US" sz="2800">
                <a:latin typeface="Calibri" charset="0"/>
              </a:rPr>
              <a:t>Inside a subroutine, using @_[x] can be awkward and counter-intuitive.  Perl allows you to name arguments being passed into the subroutine, just as with other language function arguments, but you have to do it by assigning the @_ array elements at the top of the subroutine code:</a:t>
            </a:r>
            <a:br>
              <a:rPr lang="en-US" sz="2800">
                <a:latin typeface="Calibri" charset="0"/>
              </a:rPr>
            </a:br>
            <a:r>
              <a:rPr lang="en-US" sz="2800">
                <a:latin typeface="Courier New" charset="0"/>
              </a:rPr>
              <a:t>sub foo1{</a:t>
            </a:r>
            <a:br>
              <a:rPr lang="en-US" sz="2800">
                <a:latin typeface="Courier New" charset="0"/>
              </a:rPr>
            </a:br>
            <a:r>
              <a:rPr lang="en-US" sz="2800">
                <a:latin typeface="Courier New" charset="0"/>
              </a:rPr>
              <a:t>($var1, $var2)=@_;</a:t>
            </a:r>
            <a:br>
              <a:rPr lang="en-US" sz="2800">
                <a:latin typeface="Courier New" charset="0"/>
              </a:rPr>
            </a:br>
            <a:r>
              <a:rPr lang="en-US" sz="2800">
                <a:latin typeface="Courier New" charset="0"/>
              </a:rPr>
              <a:t> statements…}</a:t>
            </a:r>
          </a:p>
          <a:p>
            <a:pPr>
              <a:lnSpc>
                <a:spcPct val="90000"/>
              </a:lnSpc>
            </a:pPr>
            <a:r>
              <a:rPr lang="en-US" sz="2800">
                <a:latin typeface="Calibri" charset="0"/>
              </a:rPr>
              <a:t>This will assign the first argument to $var1, and the second to $var2, and so on if more are named</a:t>
            </a:r>
            <a:endParaRPr lang="en-CA" sz="2800">
              <a:latin typeface="Calibri" charset="0"/>
            </a:endParaRPr>
          </a:p>
        </p:txBody>
      </p:sp>
    </p:spTree>
    <p:extLst>
      <p:ext uri="{BB962C8B-B14F-4D97-AF65-F5344CB8AC3E}">
        <p14:creationId xmlns:p14="http://schemas.microsoft.com/office/powerpoint/2010/main" val="11149087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54978" name="Rectangle 3"/>
          <p:cNvSpPr>
            <a:spLocks noGrp="1" noChangeArrowheads="1"/>
          </p:cNvSpPr>
          <p:nvPr>
            <p:ph idx="1"/>
          </p:nvPr>
        </p:nvSpPr>
        <p:spPr/>
        <p:txBody>
          <a:bodyPr/>
          <a:lstStyle/>
          <a:p>
            <a:r>
              <a:rPr lang="en-US">
                <a:latin typeface="Calibri" charset="0"/>
              </a:rPr>
              <a:t>Write a subroutine that expects three numbers passed as arguments, and multiply the three together, returning the result from the subroutine.  Call the subroutines from inside a Perl script that asks the user for all three numbers. Use names for each argument inside the subroutine itself.</a:t>
            </a:r>
            <a:endParaRPr lang="en-CA">
              <a:latin typeface="Calibri" charset="0"/>
            </a:endParaRPr>
          </a:p>
        </p:txBody>
      </p:sp>
    </p:spTree>
    <p:extLst>
      <p:ext uri="{BB962C8B-B14F-4D97-AF65-F5344CB8AC3E}">
        <p14:creationId xmlns:p14="http://schemas.microsoft.com/office/powerpoint/2010/main" val="38191686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1" name="Rectangle 2"/>
          <p:cNvSpPr>
            <a:spLocks noGrp="1" noChangeArrowheads="1"/>
          </p:cNvSpPr>
          <p:nvPr>
            <p:ph type="ctrTitle"/>
          </p:nvPr>
        </p:nvSpPr>
        <p:spPr>
          <a:xfrm>
            <a:off x="685800" y="2286000"/>
            <a:ext cx="7772400" cy="1143000"/>
          </a:xfrm>
        </p:spPr>
        <p:txBody>
          <a:bodyPr>
            <a:normAutofit fontScale="90000"/>
          </a:bodyPr>
          <a:lstStyle/>
          <a:p>
            <a:r>
              <a:rPr lang="en-US">
                <a:latin typeface="Calibri" charset="0"/>
              </a:rPr>
              <a:t>Passing arrays and hashes as arguments</a:t>
            </a:r>
            <a:endParaRPr lang="en-CA">
              <a:latin typeface="Calibri" charset="0"/>
            </a:endParaRPr>
          </a:p>
        </p:txBody>
      </p:sp>
      <p:sp>
        <p:nvSpPr>
          <p:cNvPr id="27136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1492430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Rectangle 2"/>
          <p:cNvSpPr>
            <a:spLocks noGrp="1" noChangeArrowheads="1"/>
          </p:cNvSpPr>
          <p:nvPr>
            <p:ph type="title"/>
          </p:nvPr>
        </p:nvSpPr>
        <p:spPr/>
        <p:txBody>
          <a:bodyPr/>
          <a:lstStyle/>
          <a:p>
            <a:r>
              <a:rPr lang="en-US">
                <a:latin typeface="Calibri" charset="0"/>
              </a:rPr>
              <a:t>Passing an array or hash</a:t>
            </a:r>
            <a:endParaRPr lang="en-CA">
              <a:latin typeface="Calibri" charset="0"/>
            </a:endParaRPr>
          </a:p>
        </p:txBody>
      </p:sp>
      <p:sp>
        <p:nvSpPr>
          <p:cNvPr id="257026" name="Rectangle 3"/>
          <p:cNvSpPr>
            <a:spLocks noGrp="1" noChangeArrowheads="1"/>
          </p:cNvSpPr>
          <p:nvPr>
            <p:ph idx="1"/>
          </p:nvPr>
        </p:nvSpPr>
        <p:spPr/>
        <p:txBody>
          <a:bodyPr/>
          <a:lstStyle/>
          <a:p>
            <a:pPr>
              <a:lnSpc>
                <a:spcPct val="90000"/>
              </a:lnSpc>
            </a:pPr>
            <a:r>
              <a:rPr lang="en-US" sz="2800">
                <a:latin typeface="Calibri" charset="0"/>
              </a:rPr>
              <a:t>In the last section you passed scalars to a subroutine. Passing an array or hash to a subroutine is done in the same way:</a:t>
            </a:r>
            <a:br>
              <a:rPr lang="en-US" sz="2800">
                <a:latin typeface="Calibri" charset="0"/>
              </a:rPr>
            </a:br>
            <a:r>
              <a:rPr lang="en-US" sz="2800">
                <a:latin typeface="Courier New" charset="0"/>
              </a:rPr>
              <a:t>sub revarray </a:t>
            </a:r>
            <a:br>
              <a:rPr lang="en-US" sz="2800">
                <a:latin typeface="Courier New" charset="0"/>
              </a:rPr>
            </a:br>
            <a:r>
              <a:rPr lang="en-US" sz="2800">
                <a:latin typeface="Courier New" charset="0"/>
              </a:rPr>
              <a:t>{ return reverse(@_);}</a:t>
            </a:r>
            <a:br>
              <a:rPr lang="en-US" sz="2800">
                <a:latin typeface="Courier New" charset="0"/>
              </a:rPr>
            </a:br>
            <a:r>
              <a:rPr lang="en-US" sz="2800">
                <a:latin typeface="Courier New" charset="0"/>
              </a:rPr>
              <a:t>@rev=revarray @array;</a:t>
            </a:r>
          </a:p>
          <a:p>
            <a:pPr>
              <a:lnSpc>
                <a:spcPct val="90000"/>
              </a:lnSpc>
            </a:pPr>
            <a:r>
              <a:rPr lang="en-US" sz="2800">
                <a:latin typeface="Calibri" charset="0"/>
              </a:rPr>
              <a:t>This will pass the array @array to the subroutine revarray, reverse it, and store the result passed back from the subroutine into @rev.  The entire array is read in to the subroutine as @_.</a:t>
            </a:r>
            <a:endParaRPr lang="en-CA" sz="2800">
              <a:latin typeface="Calibri" charset="0"/>
            </a:endParaRPr>
          </a:p>
        </p:txBody>
      </p:sp>
    </p:spTree>
    <p:extLst>
      <p:ext uri="{BB962C8B-B14F-4D97-AF65-F5344CB8AC3E}">
        <p14:creationId xmlns:p14="http://schemas.microsoft.com/office/powerpoint/2010/main" val="42511686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2"/>
          <p:cNvSpPr>
            <a:spLocks noGrp="1" noChangeArrowheads="1"/>
          </p:cNvSpPr>
          <p:nvPr>
            <p:ph type="ctrTitle"/>
          </p:nvPr>
        </p:nvSpPr>
        <p:spPr>
          <a:xfrm>
            <a:off x="685800" y="2286000"/>
            <a:ext cx="7772400" cy="1143000"/>
          </a:xfrm>
        </p:spPr>
        <p:txBody>
          <a:bodyPr/>
          <a:lstStyle/>
          <a:p>
            <a:r>
              <a:rPr lang="en-US">
                <a:latin typeface="Calibri" charset="0"/>
              </a:rPr>
              <a:t>Subroutines</a:t>
            </a:r>
            <a:endParaRPr lang="en-CA">
              <a:latin typeface="Calibri" charset="0"/>
            </a:endParaRPr>
          </a:p>
        </p:txBody>
      </p:sp>
      <p:sp>
        <p:nvSpPr>
          <p:cNvPr id="25497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3568865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Rectangle 2"/>
          <p:cNvSpPr>
            <a:spLocks noGrp="1" noChangeArrowheads="1"/>
          </p:cNvSpPr>
          <p:nvPr>
            <p:ph type="title"/>
          </p:nvPr>
        </p:nvSpPr>
        <p:spPr/>
        <p:txBody>
          <a:bodyPr>
            <a:normAutofit fontScale="90000"/>
          </a:bodyPr>
          <a:lstStyle/>
          <a:p>
            <a:r>
              <a:rPr lang="en-US">
                <a:latin typeface="Calibri" charset="0"/>
              </a:rPr>
              <a:t>Passing multiple arrays or hashes, Part 1</a:t>
            </a:r>
            <a:endParaRPr lang="en-CA">
              <a:latin typeface="Calibri" charset="0"/>
            </a:endParaRPr>
          </a:p>
        </p:txBody>
      </p:sp>
      <p:sp>
        <p:nvSpPr>
          <p:cNvPr id="258050" name="Rectangle 3"/>
          <p:cNvSpPr>
            <a:spLocks noGrp="1" noChangeArrowheads="1"/>
          </p:cNvSpPr>
          <p:nvPr>
            <p:ph idx="1"/>
          </p:nvPr>
        </p:nvSpPr>
        <p:spPr/>
        <p:txBody>
          <a:bodyPr/>
          <a:lstStyle/>
          <a:p>
            <a:pPr>
              <a:lnSpc>
                <a:spcPct val="90000"/>
              </a:lnSpc>
            </a:pPr>
            <a:r>
              <a:rPr lang="en-US" sz="2800">
                <a:latin typeface="Calibri" charset="0"/>
              </a:rPr>
              <a:t>You might think you could pass more than one array or hash in the same manner:</a:t>
            </a:r>
            <a:br>
              <a:rPr lang="en-US" sz="2800">
                <a:latin typeface="Calibri" charset="0"/>
              </a:rPr>
            </a:br>
            <a:r>
              <a:rPr lang="en-US" sz="2800">
                <a:latin typeface="Calibri" charset="0"/>
              </a:rPr>
              <a:t> </a:t>
            </a:r>
            <a:r>
              <a:rPr lang="en-US" sz="2800">
                <a:latin typeface="Courier New" charset="0"/>
              </a:rPr>
              <a:t>sub printarrays </a:t>
            </a:r>
            <a:br>
              <a:rPr lang="en-US" sz="2800">
                <a:latin typeface="Courier New" charset="0"/>
              </a:rPr>
            </a:br>
            <a:r>
              <a:rPr lang="en-US" sz="2800">
                <a:latin typeface="Courier New" charset="0"/>
              </a:rPr>
              <a:t>{ (@array1, @array2)=@_;</a:t>
            </a:r>
            <a:br>
              <a:rPr lang="en-US" sz="2800">
                <a:latin typeface="Courier New" charset="0"/>
              </a:rPr>
            </a:br>
            <a:r>
              <a:rPr lang="en-US" sz="2800">
                <a:latin typeface="Courier New" charset="0"/>
              </a:rPr>
              <a:t>  print @array1, @array2;}</a:t>
            </a:r>
            <a:br>
              <a:rPr lang="en-US" sz="2800">
                <a:latin typeface="Courier New" charset="0"/>
              </a:rPr>
            </a:br>
            <a:r>
              <a:rPr lang="en-US" sz="2800">
                <a:latin typeface="Calibri" charset="0"/>
              </a:rPr>
              <a:t>however this will not work as @_ will hold the two arrays together and there is no way to break them into two separate arrays in the subroutine.  There is no indication where one array ends and the next starts. In this case, @array1 would have the entire @_ contents and @array2 is empty.</a:t>
            </a:r>
            <a:endParaRPr lang="en-CA" sz="2800">
              <a:latin typeface="Calibri" charset="0"/>
            </a:endParaRPr>
          </a:p>
        </p:txBody>
      </p:sp>
    </p:spTree>
    <p:extLst>
      <p:ext uri="{BB962C8B-B14F-4D97-AF65-F5344CB8AC3E}">
        <p14:creationId xmlns:p14="http://schemas.microsoft.com/office/powerpoint/2010/main" val="7131644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Rectangle 2"/>
          <p:cNvSpPr>
            <a:spLocks noGrp="1" noChangeArrowheads="1"/>
          </p:cNvSpPr>
          <p:nvPr>
            <p:ph type="title"/>
          </p:nvPr>
        </p:nvSpPr>
        <p:spPr/>
        <p:txBody>
          <a:bodyPr>
            <a:normAutofit fontScale="90000"/>
          </a:bodyPr>
          <a:lstStyle/>
          <a:p>
            <a:r>
              <a:rPr lang="en-US">
                <a:latin typeface="Calibri" charset="0"/>
              </a:rPr>
              <a:t>Passing multiple arrays or hashes, Part 2</a:t>
            </a:r>
            <a:endParaRPr lang="en-CA">
              <a:latin typeface="Calibri" charset="0"/>
            </a:endParaRPr>
          </a:p>
        </p:txBody>
      </p:sp>
      <p:sp>
        <p:nvSpPr>
          <p:cNvPr id="259074" name="Rectangle 3"/>
          <p:cNvSpPr>
            <a:spLocks noGrp="1" noChangeArrowheads="1"/>
          </p:cNvSpPr>
          <p:nvPr>
            <p:ph idx="1"/>
          </p:nvPr>
        </p:nvSpPr>
        <p:spPr/>
        <p:txBody>
          <a:bodyPr/>
          <a:lstStyle/>
          <a:p>
            <a:pPr>
              <a:lnSpc>
                <a:spcPct val="90000"/>
              </a:lnSpc>
            </a:pPr>
            <a:r>
              <a:rPr lang="en-US" sz="2800">
                <a:latin typeface="Calibri" charset="0"/>
              </a:rPr>
              <a:t>There is no easy way to solve this problem of passing arrays directly.  However, they can be passed by reference (which is seen in Module 8).</a:t>
            </a:r>
          </a:p>
          <a:p>
            <a:pPr>
              <a:lnSpc>
                <a:spcPct val="90000"/>
              </a:lnSpc>
            </a:pPr>
            <a:r>
              <a:rPr lang="en-US" sz="2800">
                <a:latin typeface="Calibri" charset="0"/>
              </a:rPr>
              <a:t>You can pass one array and a mix of scalars without problem as long as the array or hash is the last assigned element. The scalars will be properly assigned from the @_ array and everything else goes in the array:</a:t>
            </a:r>
            <a:br>
              <a:rPr lang="en-US" sz="2800">
                <a:latin typeface="Calibri" charset="0"/>
              </a:rPr>
            </a:br>
            <a:r>
              <a:rPr lang="en-US" sz="2800">
                <a:latin typeface="Calibri" charset="0"/>
              </a:rPr>
              <a:t> </a:t>
            </a:r>
            <a:r>
              <a:rPr lang="en-US" sz="2800">
                <a:latin typeface="Courier New" charset="0"/>
              </a:rPr>
              <a:t>sub passarrays </a:t>
            </a:r>
            <a:br>
              <a:rPr lang="en-US" sz="2800">
                <a:latin typeface="Courier New" charset="0"/>
              </a:rPr>
            </a:br>
            <a:r>
              <a:rPr lang="en-US" sz="2800">
                <a:latin typeface="Courier New" charset="0"/>
              </a:rPr>
              <a:t>{ ($x1, $x2, $x3, @array1)=@_;</a:t>
            </a:r>
            <a:br>
              <a:rPr lang="en-US" sz="2800">
                <a:latin typeface="Courier New" charset="0"/>
              </a:rPr>
            </a:br>
            <a:r>
              <a:rPr lang="en-US" sz="2800">
                <a:latin typeface="Courier New" charset="0"/>
              </a:rPr>
              <a:t>  statements…;}</a:t>
            </a:r>
            <a:endParaRPr lang="en-CA" sz="2800">
              <a:latin typeface="Courier New" charset="0"/>
            </a:endParaRPr>
          </a:p>
        </p:txBody>
      </p:sp>
    </p:spTree>
    <p:extLst>
      <p:ext uri="{BB962C8B-B14F-4D97-AF65-F5344CB8AC3E}">
        <p14:creationId xmlns:p14="http://schemas.microsoft.com/office/powerpoint/2010/main" val="31649295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60098" name="Rectangle 3"/>
          <p:cNvSpPr>
            <a:spLocks noGrp="1" noChangeArrowheads="1"/>
          </p:cNvSpPr>
          <p:nvPr>
            <p:ph idx="1"/>
          </p:nvPr>
        </p:nvSpPr>
        <p:spPr/>
        <p:txBody>
          <a:bodyPr/>
          <a:lstStyle/>
          <a:p>
            <a:pPr>
              <a:lnSpc>
                <a:spcPct val="90000"/>
              </a:lnSpc>
            </a:pPr>
            <a:r>
              <a:rPr lang="en-US">
                <a:latin typeface="Calibri" charset="0"/>
              </a:rPr>
              <a:t>Write a program that contains a subroutine that accepts one letter and an array of letters. Prompt the user in the main part of the Perl script for the letter, then for five strings to be sent as an array. Inside the script, combine the five elements in the array into a scalar string, using the letter as a joining character, and pass the result back to the script.  Display the resulting string.</a:t>
            </a:r>
            <a:endParaRPr lang="en-CA">
              <a:latin typeface="Calibri" charset="0"/>
            </a:endParaRPr>
          </a:p>
        </p:txBody>
      </p:sp>
    </p:spTree>
    <p:extLst>
      <p:ext uri="{BB962C8B-B14F-4D97-AF65-F5344CB8AC3E}">
        <p14:creationId xmlns:p14="http://schemas.microsoft.com/office/powerpoint/2010/main" val="38876202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Rectangle 2"/>
          <p:cNvSpPr>
            <a:spLocks noGrp="1" noChangeArrowheads="1"/>
          </p:cNvSpPr>
          <p:nvPr>
            <p:ph type="ctrTitle"/>
          </p:nvPr>
        </p:nvSpPr>
        <p:spPr>
          <a:xfrm>
            <a:off x="685800" y="2286000"/>
            <a:ext cx="7772400" cy="1143000"/>
          </a:xfrm>
        </p:spPr>
        <p:txBody>
          <a:bodyPr/>
          <a:lstStyle/>
          <a:p>
            <a:r>
              <a:rPr lang="en-US">
                <a:latin typeface="Calibri" charset="0"/>
              </a:rPr>
              <a:t>Subroutine prototypes</a:t>
            </a:r>
            <a:endParaRPr lang="en-CA">
              <a:latin typeface="Calibri" charset="0"/>
            </a:endParaRPr>
          </a:p>
        </p:txBody>
      </p:sp>
      <p:sp>
        <p:nvSpPr>
          <p:cNvPr id="27648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42445426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5" name="Rectangle 2"/>
          <p:cNvSpPr>
            <a:spLocks noGrp="1" noChangeArrowheads="1"/>
          </p:cNvSpPr>
          <p:nvPr>
            <p:ph type="title"/>
          </p:nvPr>
        </p:nvSpPr>
        <p:spPr/>
        <p:txBody>
          <a:bodyPr/>
          <a:lstStyle/>
          <a:p>
            <a:r>
              <a:rPr lang="en-US">
                <a:latin typeface="Calibri" charset="0"/>
              </a:rPr>
              <a:t>Subroutine prototypes</a:t>
            </a:r>
            <a:endParaRPr lang="en-CA">
              <a:latin typeface="Calibri" charset="0"/>
            </a:endParaRPr>
          </a:p>
        </p:txBody>
      </p:sp>
      <p:sp>
        <p:nvSpPr>
          <p:cNvPr id="262146" name="Rectangle 3"/>
          <p:cNvSpPr>
            <a:spLocks noGrp="1" noChangeArrowheads="1"/>
          </p:cNvSpPr>
          <p:nvPr>
            <p:ph idx="1"/>
          </p:nvPr>
        </p:nvSpPr>
        <p:spPr/>
        <p:txBody>
          <a:bodyPr/>
          <a:lstStyle/>
          <a:p>
            <a:pPr>
              <a:lnSpc>
                <a:spcPct val="90000"/>
              </a:lnSpc>
            </a:pPr>
            <a:r>
              <a:rPr lang="en-US" sz="2800">
                <a:latin typeface="Calibri" charset="0"/>
              </a:rPr>
              <a:t>A subroutine prototype allows you to specify at the top of your code the name of a subroutine and the number of arguments it expects.  Then, later in the code after you have used the subroutine by name in statements, you can define the subroutine properly. This allows you to use the shorter forms of calling subroutines, and allows for code reuse more often.</a:t>
            </a:r>
          </a:p>
          <a:p>
            <a:pPr>
              <a:lnSpc>
                <a:spcPct val="90000"/>
              </a:lnSpc>
            </a:pPr>
            <a:r>
              <a:rPr lang="en-US" sz="2800">
                <a:latin typeface="Calibri" charset="0"/>
              </a:rPr>
              <a:t>A prototype</a:t>
            </a:r>
            <a:r>
              <a:rPr lang="ja-JP" altLang="en-US" sz="2800">
                <a:latin typeface="Arial" charset="0"/>
              </a:rPr>
              <a:t>’</a:t>
            </a:r>
            <a:r>
              <a:rPr lang="en-US" altLang="ja-JP" sz="2800">
                <a:latin typeface="Calibri" charset="0"/>
              </a:rPr>
              <a:t>s role is to tell the interpreter what type of arguments are to be used by a subroutine</a:t>
            </a:r>
            <a:endParaRPr lang="en-CA" sz="2800">
              <a:latin typeface="Calibri" charset="0"/>
            </a:endParaRPr>
          </a:p>
        </p:txBody>
      </p:sp>
    </p:spTree>
    <p:extLst>
      <p:ext uri="{BB962C8B-B14F-4D97-AF65-F5344CB8AC3E}">
        <p14:creationId xmlns:p14="http://schemas.microsoft.com/office/powerpoint/2010/main" val="259689466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9" name="Rectangle 2"/>
          <p:cNvSpPr>
            <a:spLocks noGrp="1" noChangeArrowheads="1"/>
          </p:cNvSpPr>
          <p:nvPr>
            <p:ph type="title"/>
          </p:nvPr>
        </p:nvSpPr>
        <p:spPr/>
        <p:txBody>
          <a:bodyPr/>
          <a:lstStyle/>
          <a:p>
            <a:r>
              <a:rPr lang="en-US">
                <a:latin typeface="Calibri" charset="0"/>
              </a:rPr>
              <a:t>Defining a prototype</a:t>
            </a:r>
            <a:endParaRPr lang="en-CA">
              <a:latin typeface="Calibri" charset="0"/>
            </a:endParaRPr>
          </a:p>
        </p:txBody>
      </p:sp>
      <p:sp>
        <p:nvSpPr>
          <p:cNvPr id="263170" name="Rectangle 3"/>
          <p:cNvSpPr>
            <a:spLocks noGrp="1" noChangeArrowheads="1"/>
          </p:cNvSpPr>
          <p:nvPr>
            <p:ph idx="1"/>
          </p:nvPr>
        </p:nvSpPr>
        <p:spPr/>
        <p:txBody>
          <a:bodyPr/>
          <a:lstStyle/>
          <a:p>
            <a:r>
              <a:rPr lang="en-US" sz="2800">
                <a:latin typeface="Calibri" charset="0"/>
              </a:rPr>
              <a:t>To define a subroutine prototype, use the same syntax as when defining the subroutine itself. You do not have to specify variable names, but you can indicate the presence of variables by using the first symbol (such as $ or @) of the variable:</a:t>
            </a:r>
            <a:br>
              <a:rPr lang="en-US" sz="2800">
                <a:latin typeface="Calibri" charset="0"/>
              </a:rPr>
            </a:br>
            <a:r>
              <a:rPr lang="en-US" sz="2800">
                <a:latin typeface="Courier New" charset="0"/>
              </a:rPr>
              <a:t>sub mysub1 ($ $ $);</a:t>
            </a:r>
          </a:p>
          <a:p>
            <a:r>
              <a:rPr lang="en-US" sz="2800">
                <a:latin typeface="Calibri" charset="0"/>
              </a:rPr>
              <a:t>This defines a subroutine called mysub1 which will expect three scalars.  The actual code for mysub1 is defined later in the program.</a:t>
            </a:r>
            <a:endParaRPr lang="en-CA" sz="2800">
              <a:latin typeface="Calibri" charset="0"/>
            </a:endParaRPr>
          </a:p>
        </p:txBody>
      </p:sp>
    </p:spTree>
    <p:extLst>
      <p:ext uri="{BB962C8B-B14F-4D97-AF65-F5344CB8AC3E}">
        <p14:creationId xmlns:p14="http://schemas.microsoft.com/office/powerpoint/2010/main" val="7810099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Rectangle 2"/>
          <p:cNvSpPr>
            <a:spLocks noGrp="1" noChangeArrowheads="1"/>
          </p:cNvSpPr>
          <p:nvPr>
            <p:ph type="title"/>
          </p:nvPr>
        </p:nvSpPr>
        <p:spPr/>
        <p:txBody>
          <a:bodyPr/>
          <a:lstStyle/>
          <a:p>
            <a:r>
              <a:rPr lang="en-US">
                <a:latin typeface="Calibri" charset="0"/>
              </a:rPr>
              <a:t>Exercise</a:t>
            </a:r>
          </a:p>
        </p:txBody>
      </p:sp>
      <p:sp>
        <p:nvSpPr>
          <p:cNvPr id="264194" name="Rectangle 3"/>
          <p:cNvSpPr>
            <a:spLocks noGrp="1" noChangeArrowheads="1"/>
          </p:cNvSpPr>
          <p:nvPr>
            <p:ph idx="1"/>
          </p:nvPr>
        </p:nvSpPr>
        <p:spPr/>
        <p:txBody>
          <a:bodyPr/>
          <a:lstStyle/>
          <a:p>
            <a:r>
              <a:rPr lang="en-US">
                <a:latin typeface="Calibri" charset="0"/>
              </a:rPr>
              <a:t>Modify the last program you wrote so the body of the subroutine definition is at the end of the script. Add a subroutine prototype to the top of the script and try rerunning the program.</a:t>
            </a:r>
          </a:p>
        </p:txBody>
      </p:sp>
    </p:spTree>
    <p:extLst>
      <p:ext uri="{BB962C8B-B14F-4D97-AF65-F5344CB8AC3E}">
        <p14:creationId xmlns:p14="http://schemas.microsoft.com/office/powerpoint/2010/main" val="40969686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7" name="Rectangle 2"/>
          <p:cNvSpPr>
            <a:spLocks noGrp="1" noChangeArrowheads="1"/>
          </p:cNvSpPr>
          <p:nvPr>
            <p:ph type="ctrTitle"/>
          </p:nvPr>
        </p:nvSpPr>
        <p:spPr>
          <a:xfrm>
            <a:off x="685800" y="2286000"/>
            <a:ext cx="7772400" cy="1143000"/>
          </a:xfrm>
        </p:spPr>
        <p:txBody>
          <a:bodyPr/>
          <a:lstStyle/>
          <a:p>
            <a:r>
              <a:rPr lang="en-US">
                <a:latin typeface="Calibri" charset="0"/>
              </a:rPr>
              <a:t>Subroutines and scope</a:t>
            </a:r>
            <a:endParaRPr lang="en-CA">
              <a:latin typeface="Calibri" charset="0"/>
            </a:endParaRPr>
          </a:p>
        </p:txBody>
      </p:sp>
      <p:sp>
        <p:nvSpPr>
          <p:cNvPr id="28057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9698721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Rectangle 2"/>
          <p:cNvSpPr>
            <a:spLocks noGrp="1" noChangeArrowheads="1"/>
          </p:cNvSpPr>
          <p:nvPr>
            <p:ph type="title"/>
          </p:nvPr>
        </p:nvSpPr>
        <p:spPr/>
        <p:txBody>
          <a:bodyPr/>
          <a:lstStyle/>
          <a:p>
            <a:r>
              <a:rPr lang="en-US">
                <a:latin typeface="Calibri" charset="0"/>
              </a:rPr>
              <a:t>Scope</a:t>
            </a:r>
            <a:endParaRPr lang="en-CA">
              <a:latin typeface="Calibri" charset="0"/>
            </a:endParaRPr>
          </a:p>
        </p:txBody>
      </p:sp>
      <p:sp>
        <p:nvSpPr>
          <p:cNvPr id="266242" name="Rectangle 3"/>
          <p:cNvSpPr>
            <a:spLocks noGrp="1" noChangeArrowheads="1"/>
          </p:cNvSpPr>
          <p:nvPr>
            <p:ph idx="1"/>
          </p:nvPr>
        </p:nvSpPr>
        <p:spPr/>
        <p:txBody>
          <a:bodyPr/>
          <a:lstStyle/>
          <a:p>
            <a:pPr>
              <a:lnSpc>
                <a:spcPct val="90000"/>
              </a:lnSpc>
            </a:pPr>
            <a:r>
              <a:rPr lang="en-US" sz="2800">
                <a:latin typeface="Calibri" charset="0"/>
              </a:rPr>
              <a:t>If you have programmed in any other language that supports functions, you have seen scope.  Scope refers to the block of code where a variable has meaning.</a:t>
            </a:r>
          </a:p>
          <a:p>
            <a:pPr>
              <a:lnSpc>
                <a:spcPct val="90000"/>
              </a:lnSpc>
            </a:pPr>
            <a:r>
              <a:rPr lang="en-US" sz="2800">
                <a:latin typeface="Calibri" charset="0"/>
              </a:rPr>
              <a:t>If you define variables inside a Perl script they are available to any subroutines inside that script.  Variables created inside a subroutine are available outside the subroutine, as well (which is not how most programming languages behave). This is an important difference in language! In this case, the variables have scope in the entire program.</a:t>
            </a:r>
            <a:endParaRPr lang="en-CA" sz="2800">
              <a:latin typeface="Calibri" charset="0"/>
            </a:endParaRPr>
          </a:p>
        </p:txBody>
      </p:sp>
    </p:spTree>
    <p:extLst>
      <p:ext uri="{BB962C8B-B14F-4D97-AF65-F5344CB8AC3E}">
        <p14:creationId xmlns:p14="http://schemas.microsoft.com/office/powerpoint/2010/main" val="392522361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Rectangle 2"/>
          <p:cNvSpPr>
            <a:spLocks noGrp="1" noChangeArrowheads="1"/>
          </p:cNvSpPr>
          <p:nvPr>
            <p:ph type="title"/>
          </p:nvPr>
        </p:nvSpPr>
        <p:spPr/>
        <p:txBody>
          <a:bodyPr/>
          <a:lstStyle/>
          <a:p>
            <a:r>
              <a:rPr lang="en-US">
                <a:latin typeface="Calibri" charset="0"/>
              </a:rPr>
              <a:t>Keeping it private with </a:t>
            </a:r>
            <a:r>
              <a:rPr lang="ja-JP" altLang="en-US">
                <a:latin typeface="Arial" charset="0"/>
              </a:rPr>
              <a:t>“</a:t>
            </a:r>
            <a:r>
              <a:rPr lang="en-US" altLang="ja-JP">
                <a:latin typeface="Calibri" charset="0"/>
              </a:rPr>
              <a:t>my</a:t>
            </a:r>
            <a:r>
              <a:rPr lang="ja-JP" altLang="en-US">
                <a:latin typeface="Arial" charset="0"/>
              </a:rPr>
              <a:t>”</a:t>
            </a:r>
            <a:endParaRPr lang="en-CA">
              <a:latin typeface="Calibri" charset="0"/>
            </a:endParaRPr>
          </a:p>
        </p:txBody>
      </p:sp>
      <p:sp>
        <p:nvSpPr>
          <p:cNvPr id="267266" name="Rectangle 3"/>
          <p:cNvSpPr>
            <a:spLocks noGrp="1" noChangeArrowheads="1"/>
          </p:cNvSpPr>
          <p:nvPr>
            <p:ph idx="1"/>
          </p:nvPr>
        </p:nvSpPr>
        <p:spPr/>
        <p:txBody>
          <a:bodyPr/>
          <a:lstStyle/>
          <a:p>
            <a:pPr>
              <a:lnSpc>
                <a:spcPct val="90000"/>
              </a:lnSpc>
            </a:pPr>
            <a:r>
              <a:rPr lang="en-US" sz="2800">
                <a:latin typeface="Calibri" charset="0"/>
              </a:rPr>
              <a:t>To help code reuse and portability, you want to be able to define variables inside a subroutine that have no meaning outside the subroutine.  This prevents conflicts with other script variables when you move the subroutine to new programs.  To define a local variable, you use the my operator:</a:t>
            </a:r>
            <a:br>
              <a:rPr lang="en-US" sz="2800">
                <a:latin typeface="Calibri" charset="0"/>
              </a:rPr>
            </a:br>
            <a:r>
              <a:rPr lang="en-US" sz="2800">
                <a:latin typeface="Calibri" charset="0"/>
              </a:rPr>
              <a:t>  </a:t>
            </a:r>
            <a:r>
              <a:rPr lang="en-US" sz="2800">
                <a:latin typeface="Courier New" charset="0"/>
              </a:rPr>
              <a:t>my $var1;</a:t>
            </a:r>
            <a:br>
              <a:rPr lang="en-US" sz="2800">
                <a:latin typeface="Courier New" charset="0"/>
              </a:rPr>
            </a:br>
            <a:r>
              <a:rPr lang="en-US" sz="2800">
                <a:latin typeface="Courier New" charset="0"/>
              </a:rPr>
              <a:t> my @array1;</a:t>
            </a:r>
          </a:p>
          <a:p>
            <a:pPr>
              <a:lnSpc>
                <a:spcPct val="90000"/>
              </a:lnSpc>
            </a:pPr>
            <a:r>
              <a:rPr lang="en-US" sz="2800">
                <a:latin typeface="Calibri" charset="0"/>
              </a:rPr>
              <a:t>Any variable defined with the word my is considered private to the block of code it is defined in. That is where the variable has scope.</a:t>
            </a:r>
            <a:endParaRPr lang="en-CA" sz="2800">
              <a:latin typeface="Calibri" charset="0"/>
            </a:endParaRPr>
          </a:p>
        </p:txBody>
      </p:sp>
    </p:spTree>
    <p:extLst>
      <p:ext uri="{BB962C8B-B14F-4D97-AF65-F5344CB8AC3E}">
        <p14:creationId xmlns:p14="http://schemas.microsoft.com/office/powerpoint/2010/main" val="38900494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Rectangle 2"/>
          <p:cNvSpPr>
            <a:spLocks noGrp="1" noChangeArrowheads="1"/>
          </p:cNvSpPr>
          <p:nvPr>
            <p:ph type="title"/>
          </p:nvPr>
        </p:nvSpPr>
        <p:spPr/>
        <p:txBody>
          <a:bodyPr/>
          <a:lstStyle/>
          <a:p>
            <a:r>
              <a:rPr lang="en-US">
                <a:latin typeface="Calibri" charset="0"/>
              </a:rPr>
              <a:t>Functions and Perl</a:t>
            </a:r>
            <a:endParaRPr lang="en-CA">
              <a:latin typeface="Calibri" charset="0"/>
            </a:endParaRPr>
          </a:p>
        </p:txBody>
      </p:sp>
      <p:sp>
        <p:nvSpPr>
          <p:cNvPr id="240642" name="Rectangle 3"/>
          <p:cNvSpPr>
            <a:spLocks noGrp="1" noChangeArrowheads="1"/>
          </p:cNvSpPr>
          <p:nvPr>
            <p:ph idx="1"/>
          </p:nvPr>
        </p:nvSpPr>
        <p:spPr/>
        <p:txBody>
          <a:bodyPr/>
          <a:lstStyle/>
          <a:p>
            <a:pPr>
              <a:lnSpc>
                <a:spcPct val="90000"/>
              </a:lnSpc>
            </a:pPr>
            <a:r>
              <a:rPr lang="en-US" sz="2800">
                <a:latin typeface="Calibri" charset="0"/>
              </a:rPr>
              <a:t>Almost every high-level programming language supports functions and Perl is no exception. Simply put, a function is a block of code that can be called by name to perform some task, then return to the calling program.  Functions can usually accept parameters and return values.</a:t>
            </a:r>
          </a:p>
          <a:p>
            <a:pPr>
              <a:lnSpc>
                <a:spcPct val="90000"/>
              </a:lnSpc>
            </a:pPr>
            <a:r>
              <a:rPr lang="en-US" sz="2800">
                <a:latin typeface="Calibri" charset="0"/>
              </a:rPr>
              <a:t>You</a:t>
            </a:r>
            <a:r>
              <a:rPr lang="ja-JP" altLang="en-US" sz="2800">
                <a:latin typeface="Arial" charset="0"/>
              </a:rPr>
              <a:t>’</a:t>
            </a:r>
            <a:r>
              <a:rPr lang="en-US" altLang="ja-JP" sz="2800">
                <a:latin typeface="Calibri" charset="0"/>
              </a:rPr>
              <a:t>ve seen a lot of functions so far: print, printf, reverse, sort, open and so on are all built-in functions</a:t>
            </a:r>
          </a:p>
          <a:p>
            <a:pPr>
              <a:lnSpc>
                <a:spcPct val="90000"/>
              </a:lnSpc>
            </a:pPr>
            <a:r>
              <a:rPr lang="en-US" sz="2800">
                <a:latin typeface="Calibri" charset="0"/>
              </a:rPr>
              <a:t>Perl calls user-defined functions </a:t>
            </a:r>
            <a:r>
              <a:rPr lang="ja-JP" altLang="en-US" sz="2800">
                <a:latin typeface="Arial" charset="0"/>
              </a:rPr>
              <a:t>“</a:t>
            </a:r>
            <a:r>
              <a:rPr lang="en-US" altLang="ja-JP" sz="2800">
                <a:latin typeface="Calibri" charset="0"/>
              </a:rPr>
              <a:t>subroutines</a:t>
            </a:r>
            <a:r>
              <a:rPr lang="ja-JP" altLang="en-US" sz="2800">
                <a:latin typeface="Arial" charset="0"/>
              </a:rPr>
              <a:t>”</a:t>
            </a:r>
            <a:r>
              <a:rPr lang="en-US" altLang="ja-JP" sz="2800">
                <a:latin typeface="Calibri" charset="0"/>
              </a:rPr>
              <a:t> or </a:t>
            </a:r>
            <a:r>
              <a:rPr lang="ja-JP" altLang="en-US" sz="2800">
                <a:latin typeface="Arial" charset="0"/>
              </a:rPr>
              <a:t>“</a:t>
            </a:r>
            <a:r>
              <a:rPr lang="en-US" altLang="ja-JP" sz="2800">
                <a:latin typeface="Calibri" charset="0"/>
              </a:rPr>
              <a:t>subs</a:t>
            </a:r>
            <a:r>
              <a:rPr lang="ja-JP" altLang="en-US" sz="2800">
                <a:latin typeface="Arial" charset="0"/>
              </a:rPr>
              <a:t>”</a:t>
            </a:r>
            <a:endParaRPr lang="en-CA" sz="2800">
              <a:latin typeface="Calibri" charset="0"/>
            </a:endParaRPr>
          </a:p>
        </p:txBody>
      </p:sp>
    </p:spTree>
    <p:extLst>
      <p:ext uri="{BB962C8B-B14F-4D97-AF65-F5344CB8AC3E}">
        <p14:creationId xmlns:p14="http://schemas.microsoft.com/office/powerpoint/2010/main" val="106885209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Rectangle 2"/>
          <p:cNvSpPr>
            <a:spLocks noGrp="1" noChangeArrowheads="1"/>
          </p:cNvSpPr>
          <p:nvPr>
            <p:ph type="title"/>
          </p:nvPr>
        </p:nvSpPr>
        <p:spPr/>
        <p:txBody>
          <a:bodyPr/>
          <a:lstStyle/>
          <a:p>
            <a:r>
              <a:rPr lang="en-US">
                <a:latin typeface="Calibri" charset="0"/>
              </a:rPr>
              <a:t>Private variables</a:t>
            </a:r>
            <a:endParaRPr lang="en-CA">
              <a:latin typeface="Calibri" charset="0"/>
            </a:endParaRPr>
          </a:p>
        </p:txBody>
      </p:sp>
      <p:sp>
        <p:nvSpPr>
          <p:cNvPr id="268290" name="Rectangle 3"/>
          <p:cNvSpPr>
            <a:spLocks noGrp="1" noChangeArrowheads="1"/>
          </p:cNvSpPr>
          <p:nvPr>
            <p:ph idx="1"/>
          </p:nvPr>
        </p:nvSpPr>
        <p:spPr/>
        <p:txBody>
          <a:bodyPr/>
          <a:lstStyle/>
          <a:p>
            <a:pPr>
              <a:lnSpc>
                <a:spcPct val="90000"/>
              </a:lnSpc>
            </a:pPr>
            <a:r>
              <a:rPr lang="en-US" sz="2800">
                <a:latin typeface="Calibri" charset="0"/>
              </a:rPr>
              <a:t>Any variable defined with the keyword my to make it private is released as soon as the code block in which it was defined is terminated</a:t>
            </a:r>
          </a:p>
          <a:p>
            <a:pPr>
              <a:lnSpc>
                <a:spcPct val="90000"/>
              </a:lnSpc>
            </a:pPr>
            <a:r>
              <a:rPr lang="en-US" sz="2800">
                <a:latin typeface="Calibri" charset="0"/>
              </a:rPr>
              <a:t>You can have private and global variables with the same name, and they are treated differently by the compiler:</a:t>
            </a:r>
            <a:br>
              <a:rPr lang="en-US" sz="2800">
                <a:latin typeface="Calibri" charset="0"/>
              </a:rPr>
            </a:br>
            <a:r>
              <a:rPr lang="en-US" sz="2800">
                <a:latin typeface="Courier New" charset="0"/>
              </a:rPr>
              <a:t>$num1=6;</a:t>
            </a:r>
            <a:br>
              <a:rPr lang="en-US" sz="2800">
                <a:latin typeface="Courier New" charset="0"/>
              </a:rPr>
            </a:br>
            <a:r>
              <a:rPr lang="en-US" sz="2800">
                <a:latin typeface="Courier New" charset="0"/>
              </a:rPr>
              <a:t>sub something</a:t>
            </a:r>
            <a:br>
              <a:rPr lang="en-US" sz="2800">
                <a:latin typeface="Courier New" charset="0"/>
              </a:rPr>
            </a:br>
            <a:r>
              <a:rPr lang="en-US" sz="2800">
                <a:latin typeface="Courier New" charset="0"/>
              </a:rPr>
              <a:t>{ my $num1;  # different variable</a:t>
            </a:r>
            <a:br>
              <a:rPr lang="en-US" sz="2800">
                <a:latin typeface="Courier New" charset="0"/>
              </a:rPr>
            </a:br>
            <a:r>
              <a:rPr lang="en-US" sz="2800">
                <a:latin typeface="Courier New" charset="0"/>
              </a:rPr>
              <a:t>  statements…}</a:t>
            </a:r>
          </a:p>
          <a:p>
            <a:pPr>
              <a:lnSpc>
                <a:spcPct val="90000"/>
              </a:lnSpc>
            </a:pPr>
            <a:r>
              <a:rPr lang="en-US" sz="2800">
                <a:latin typeface="Calibri" charset="0"/>
              </a:rPr>
              <a:t>Both $num1s are treated as different in this case</a:t>
            </a:r>
            <a:endParaRPr lang="en-CA" sz="2800">
              <a:latin typeface="Calibri" charset="0"/>
            </a:endParaRPr>
          </a:p>
        </p:txBody>
      </p:sp>
    </p:spTree>
    <p:extLst>
      <p:ext uri="{BB962C8B-B14F-4D97-AF65-F5344CB8AC3E}">
        <p14:creationId xmlns:p14="http://schemas.microsoft.com/office/powerpoint/2010/main" val="183711303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Rectangle 2"/>
          <p:cNvSpPr>
            <a:spLocks noGrp="1" noChangeArrowheads="1"/>
          </p:cNvSpPr>
          <p:nvPr>
            <p:ph type="ctrTitle"/>
          </p:nvPr>
        </p:nvSpPr>
        <p:spPr>
          <a:xfrm>
            <a:off x="685800" y="2286000"/>
            <a:ext cx="7772400" cy="1143000"/>
          </a:xfrm>
        </p:spPr>
        <p:txBody>
          <a:bodyPr/>
          <a:lstStyle/>
          <a:p>
            <a:r>
              <a:rPr lang="en-US">
                <a:latin typeface="Calibri" charset="0"/>
              </a:rPr>
              <a:t>Strict</a:t>
            </a:r>
            <a:endParaRPr lang="en-CA">
              <a:latin typeface="Calibri" charset="0"/>
            </a:endParaRPr>
          </a:p>
        </p:txBody>
      </p:sp>
      <p:sp>
        <p:nvSpPr>
          <p:cNvPr id="28467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2877583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7" name="Rectangle 2"/>
          <p:cNvSpPr>
            <a:spLocks noGrp="1" noChangeArrowheads="1"/>
          </p:cNvSpPr>
          <p:nvPr>
            <p:ph type="title"/>
          </p:nvPr>
        </p:nvSpPr>
        <p:spPr/>
        <p:txBody>
          <a:bodyPr/>
          <a:lstStyle/>
          <a:p>
            <a:r>
              <a:rPr lang="en-US">
                <a:latin typeface="Calibri" charset="0"/>
              </a:rPr>
              <a:t>Using strict</a:t>
            </a:r>
            <a:endParaRPr lang="en-CA">
              <a:latin typeface="Calibri" charset="0"/>
            </a:endParaRPr>
          </a:p>
        </p:txBody>
      </p:sp>
      <p:sp>
        <p:nvSpPr>
          <p:cNvPr id="270338" name="Rectangle 3"/>
          <p:cNvSpPr>
            <a:spLocks noGrp="1" noChangeArrowheads="1"/>
          </p:cNvSpPr>
          <p:nvPr>
            <p:ph idx="1"/>
          </p:nvPr>
        </p:nvSpPr>
        <p:spPr/>
        <p:txBody>
          <a:bodyPr/>
          <a:lstStyle/>
          <a:p>
            <a:pPr>
              <a:lnSpc>
                <a:spcPct val="90000"/>
              </a:lnSpc>
            </a:pPr>
            <a:r>
              <a:rPr lang="en-US" sz="2800">
                <a:latin typeface="Calibri" charset="0"/>
              </a:rPr>
              <a:t>Perl has a keyword called strict. When used in a program, it tells the interpreter to use much more care when evaluating statements and to display warnings and error messages for everything it finds questionable (usually Perl will let you get away with quite a bit before complaining about something). Using strict is a good way to enhance your programming abilities.  To do this, simply put:</a:t>
            </a:r>
            <a:br>
              <a:rPr lang="en-US" sz="2800">
                <a:latin typeface="Calibri" charset="0"/>
              </a:rPr>
            </a:br>
            <a:r>
              <a:rPr lang="en-US" sz="2800">
                <a:latin typeface="Courier New" charset="0"/>
              </a:rPr>
              <a:t>use strict;</a:t>
            </a:r>
            <a:br>
              <a:rPr lang="en-US" sz="2800">
                <a:latin typeface="Courier New" charset="0"/>
              </a:rPr>
            </a:br>
            <a:r>
              <a:rPr lang="en-US" sz="2800">
                <a:latin typeface="Calibri" charset="0"/>
              </a:rPr>
              <a:t>at the top of your code.</a:t>
            </a:r>
            <a:endParaRPr lang="en-CA" sz="2800">
              <a:latin typeface="Calibri" charset="0"/>
            </a:endParaRPr>
          </a:p>
        </p:txBody>
      </p:sp>
    </p:spTree>
    <p:extLst>
      <p:ext uri="{BB962C8B-B14F-4D97-AF65-F5344CB8AC3E}">
        <p14:creationId xmlns:p14="http://schemas.microsoft.com/office/powerpoint/2010/main" val="140956286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Rectangle 2"/>
          <p:cNvSpPr>
            <a:spLocks noGrp="1" noChangeArrowheads="1"/>
          </p:cNvSpPr>
          <p:nvPr>
            <p:ph type="ctrTitle"/>
          </p:nvPr>
        </p:nvSpPr>
        <p:spPr>
          <a:xfrm>
            <a:off x="685800" y="2286000"/>
            <a:ext cx="7772400" cy="1143000"/>
          </a:xfrm>
        </p:spPr>
        <p:txBody>
          <a:bodyPr/>
          <a:lstStyle/>
          <a:p>
            <a:r>
              <a:rPr lang="en-US">
                <a:latin typeface="Calibri" charset="0"/>
              </a:rPr>
              <a:t>Perl debugger</a:t>
            </a:r>
            <a:endParaRPr lang="en-CA">
              <a:latin typeface="Calibri" charset="0"/>
            </a:endParaRPr>
          </a:p>
        </p:txBody>
      </p:sp>
      <p:sp>
        <p:nvSpPr>
          <p:cNvPr id="28672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7463690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5" name="Rectangle 2"/>
          <p:cNvSpPr>
            <a:spLocks noGrp="1" noChangeArrowheads="1"/>
          </p:cNvSpPr>
          <p:nvPr>
            <p:ph type="title"/>
          </p:nvPr>
        </p:nvSpPr>
        <p:spPr/>
        <p:txBody>
          <a:bodyPr/>
          <a:lstStyle/>
          <a:p>
            <a:r>
              <a:rPr lang="en-US">
                <a:latin typeface="Calibri" charset="0"/>
              </a:rPr>
              <a:t>The debugger</a:t>
            </a:r>
            <a:endParaRPr lang="en-CA">
              <a:latin typeface="Calibri" charset="0"/>
            </a:endParaRPr>
          </a:p>
        </p:txBody>
      </p:sp>
      <p:sp>
        <p:nvSpPr>
          <p:cNvPr id="272386" name="Rectangle 3"/>
          <p:cNvSpPr>
            <a:spLocks noGrp="1" noChangeArrowheads="1"/>
          </p:cNvSpPr>
          <p:nvPr>
            <p:ph idx="1"/>
          </p:nvPr>
        </p:nvSpPr>
        <p:spPr/>
        <p:txBody>
          <a:bodyPr/>
          <a:lstStyle/>
          <a:p>
            <a:r>
              <a:rPr lang="en-US" sz="2800">
                <a:latin typeface="Calibri" charset="0"/>
              </a:rPr>
              <a:t>Part of the Perl interpreter is a debugger that you can use to examine the execution of your Perl scripts. The debugger allows step-by-step execution of scripts, examination of variable values, and the use of breakpoint.</a:t>
            </a:r>
          </a:p>
          <a:p>
            <a:r>
              <a:rPr lang="en-US" sz="2800">
                <a:latin typeface="Calibri" charset="0"/>
              </a:rPr>
              <a:t>The debugger is built into every Perl interpreter and is activated with the –d option when launching the interpreter:</a:t>
            </a:r>
            <a:br>
              <a:rPr lang="en-US" sz="2800">
                <a:latin typeface="Calibri" charset="0"/>
              </a:rPr>
            </a:br>
            <a:r>
              <a:rPr lang="en-US" sz="2800">
                <a:latin typeface="Courier New" charset="0"/>
              </a:rPr>
              <a:t>perl –d myprog.txt</a:t>
            </a:r>
            <a:endParaRPr lang="en-CA" sz="2800">
              <a:latin typeface="Courier New" charset="0"/>
            </a:endParaRPr>
          </a:p>
        </p:txBody>
      </p:sp>
    </p:spTree>
    <p:extLst>
      <p:ext uri="{BB962C8B-B14F-4D97-AF65-F5344CB8AC3E}">
        <p14:creationId xmlns:p14="http://schemas.microsoft.com/office/powerpoint/2010/main" val="380504306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9" name="Rectangle 2"/>
          <p:cNvSpPr>
            <a:spLocks noGrp="1" noChangeArrowheads="1"/>
          </p:cNvSpPr>
          <p:nvPr>
            <p:ph type="title"/>
          </p:nvPr>
        </p:nvSpPr>
        <p:spPr/>
        <p:txBody>
          <a:bodyPr/>
          <a:lstStyle/>
          <a:p>
            <a:r>
              <a:rPr lang="en-US">
                <a:latin typeface="Calibri" charset="0"/>
              </a:rPr>
              <a:t>Debugger output</a:t>
            </a:r>
            <a:endParaRPr lang="en-CA">
              <a:latin typeface="Calibri" charset="0"/>
            </a:endParaRPr>
          </a:p>
        </p:txBody>
      </p:sp>
      <p:sp>
        <p:nvSpPr>
          <p:cNvPr id="273410" name="Rectangle 3"/>
          <p:cNvSpPr>
            <a:spLocks noGrp="1" noChangeArrowheads="1"/>
          </p:cNvSpPr>
          <p:nvPr>
            <p:ph idx="1"/>
          </p:nvPr>
        </p:nvSpPr>
        <p:spPr/>
        <p:txBody>
          <a:bodyPr/>
          <a:lstStyle/>
          <a:p>
            <a:pPr>
              <a:lnSpc>
                <a:spcPct val="90000"/>
              </a:lnSpc>
            </a:pPr>
            <a:r>
              <a:rPr lang="en-US" sz="2800">
                <a:latin typeface="Calibri" charset="0"/>
              </a:rPr>
              <a:t>When you first launch a program with the debugger option you will see version information for the perl interpreter, then a help prompt:</a:t>
            </a:r>
            <a:br>
              <a:rPr lang="en-US" sz="2800">
                <a:latin typeface="Calibri" charset="0"/>
              </a:rPr>
            </a:br>
            <a:r>
              <a:rPr lang="en-US" sz="2800">
                <a:latin typeface="Courier New" charset="0"/>
              </a:rPr>
              <a:t>Enter h or </a:t>
            </a:r>
            <a:r>
              <a:rPr lang="ja-JP" altLang="en-US" sz="2800">
                <a:latin typeface="Arial" charset="0"/>
              </a:rPr>
              <a:t>‘</a:t>
            </a:r>
            <a:r>
              <a:rPr lang="en-US" altLang="ja-JP" sz="2800">
                <a:latin typeface="Courier New" charset="0"/>
              </a:rPr>
              <a:t>h h</a:t>
            </a:r>
            <a:r>
              <a:rPr lang="ja-JP" altLang="en-US" sz="2800">
                <a:latin typeface="Arial" charset="0"/>
              </a:rPr>
              <a:t>’</a:t>
            </a:r>
            <a:r>
              <a:rPr lang="en-US" altLang="ja-JP" sz="2800">
                <a:latin typeface="Courier New" charset="0"/>
              </a:rPr>
              <a:t> for help.</a:t>
            </a:r>
            <a:r>
              <a:rPr lang="en-US" altLang="ja-JP" sz="2800">
                <a:latin typeface="Calibri" charset="0"/>
              </a:rPr>
              <a:t/>
            </a:r>
            <a:br>
              <a:rPr lang="en-US" altLang="ja-JP" sz="2800">
                <a:latin typeface="Calibri" charset="0"/>
              </a:rPr>
            </a:br>
            <a:r>
              <a:rPr lang="en-US" altLang="ja-JP" sz="2800">
                <a:latin typeface="Calibri" charset="0"/>
              </a:rPr>
              <a:t>then the first line of the script. You will also see a message showing which filename the statement is in, and what the line number was.</a:t>
            </a:r>
          </a:p>
          <a:p>
            <a:pPr>
              <a:lnSpc>
                <a:spcPct val="90000"/>
              </a:lnSpc>
            </a:pPr>
            <a:r>
              <a:rPr lang="en-US" sz="2800">
                <a:latin typeface="Calibri" charset="0"/>
              </a:rPr>
              <a:t>Finally, the debugger prompt</a:t>
            </a:r>
            <a:br>
              <a:rPr lang="en-US" sz="2800">
                <a:latin typeface="Calibri" charset="0"/>
              </a:rPr>
            </a:br>
            <a:r>
              <a:rPr lang="en-US" sz="2800">
                <a:latin typeface="Courier New" charset="0"/>
              </a:rPr>
              <a:t>DB&lt;1&gt;</a:t>
            </a:r>
            <a:br>
              <a:rPr lang="en-US" sz="2800">
                <a:latin typeface="Courier New" charset="0"/>
              </a:rPr>
            </a:br>
            <a:r>
              <a:rPr lang="en-US" sz="2800">
                <a:latin typeface="Calibri" charset="0"/>
              </a:rPr>
              <a:t>is shown, indicating the debugger is waiting for your first debug command.</a:t>
            </a:r>
            <a:endParaRPr lang="en-CA" sz="2800">
              <a:latin typeface="Calibri" charset="0"/>
            </a:endParaRPr>
          </a:p>
        </p:txBody>
      </p:sp>
    </p:spTree>
    <p:extLst>
      <p:ext uri="{BB962C8B-B14F-4D97-AF65-F5344CB8AC3E}">
        <p14:creationId xmlns:p14="http://schemas.microsoft.com/office/powerpoint/2010/main" val="362439161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3" name="Rectangle 2"/>
          <p:cNvSpPr>
            <a:spLocks noGrp="1" noChangeArrowheads="1"/>
          </p:cNvSpPr>
          <p:nvPr>
            <p:ph type="title"/>
          </p:nvPr>
        </p:nvSpPr>
        <p:spPr/>
        <p:txBody>
          <a:bodyPr/>
          <a:lstStyle/>
          <a:p>
            <a:r>
              <a:rPr lang="en-US">
                <a:latin typeface="Calibri" charset="0"/>
              </a:rPr>
              <a:t>The statements</a:t>
            </a:r>
            <a:endParaRPr lang="en-CA">
              <a:latin typeface="Calibri" charset="0"/>
            </a:endParaRPr>
          </a:p>
        </p:txBody>
      </p:sp>
      <p:sp>
        <p:nvSpPr>
          <p:cNvPr id="274434" name="Rectangle 3"/>
          <p:cNvSpPr>
            <a:spLocks noGrp="1" noChangeArrowheads="1"/>
          </p:cNvSpPr>
          <p:nvPr>
            <p:ph idx="1"/>
          </p:nvPr>
        </p:nvSpPr>
        <p:spPr/>
        <p:txBody>
          <a:bodyPr/>
          <a:lstStyle/>
          <a:p>
            <a:pPr>
              <a:lnSpc>
                <a:spcPct val="90000"/>
              </a:lnSpc>
            </a:pPr>
            <a:r>
              <a:rPr lang="en-US" sz="2800">
                <a:latin typeface="Calibri" charset="0"/>
              </a:rPr>
              <a:t>When the debugger shows you a statement, it is in the cache ready to be executed but has not yet been executed.</a:t>
            </a:r>
          </a:p>
          <a:p>
            <a:pPr>
              <a:lnSpc>
                <a:spcPct val="90000"/>
              </a:lnSpc>
            </a:pPr>
            <a:r>
              <a:rPr lang="en-US" sz="2800">
                <a:latin typeface="Calibri" charset="0"/>
              </a:rPr>
              <a:t>Each statement read by the debugger can be examined and manipulated prior to it being run. This allows for some changes or examination of the environment before each statement is executed, which is ideal for debugging the script.</a:t>
            </a:r>
          </a:p>
          <a:p>
            <a:pPr>
              <a:lnSpc>
                <a:spcPct val="90000"/>
              </a:lnSpc>
            </a:pPr>
            <a:r>
              <a:rPr lang="en-US" sz="2800">
                <a:latin typeface="Calibri" charset="0"/>
              </a:rPr>
              <a:t>Any valid Perl command can be used at the debugger prompt</a:t>
            </a:r>
            <a:endParaRPr lang="en-CA" sz="2800">
              <a:latin typeface="Calibri" charset="0"/>
            </a:endParaRPr>
          </a:p>
        </p:txBody>
      </p:sp>
    </p:spTree>
    <p:extLst>
      <p:ext uri="{BB962C8B-B14F-4D97-AF65-F5344CB8AC3E}">
        <p14:creationId xmlns:p14="http://schemas.microsoft.com/office/powerpoint/2010/main" val="294320367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Rectangle 2"/>
          <p:cNvSpPr>
            <a:spLocks noGrp="1" noChangeArrowheads="1"/>
          </p:cNvSpPr>
          <p:nvPr>
            <p:ph type="title"/>
          </p:nvPr>
        </p:nvSpPr>
        <p:spPr/>
        <p:txBody>
          <a:bodyPr/>
          <a:lstStyle/>
          <a:p>
            <a:r>
              <a:rPr lang="en-US">
                <a:latin typeface="Calibri" charset="0"/>
              </a:rPr>
              <a:t>Debugger help</a:t>
            </a:r>
            <a:endParaRPr lang="en-CA">
              <a:latin typeface="Calibri" charset="0"/>
            </a:endParaRPr>
          </a:p>
        </p:txBody>
      </p:sp>
      <p:sp>
        <p:nvSpPr>
          <p:cNvPr id="275458" name="Rectangle 3"/>
          <p:cNvSpPr>
            <a:spLocks noGrp="1" noChangeArrowheads="1"/>
          </p:cNvSpPr>
          <p:nvPr>
            <p:ph idx="1"/>
          </p:nvPr>
        </p:nvSpPr>
        <p:spPr/>
        <p:txBody>
          <a:bodyPr/>
          <a:lstStyle/>
          <a:p>
            <a:pPr>
              <a:lnSpc>
                <a:spcPct val="90000"/>
              </a:lnSpc>
            </a:pPr>
            <a:r>
              <a:rPr lang="en-US" sz="2800">
                <a:latin typeface="Calibri" charset="0"/>
              </a:rPr>
              <a:t>You can get help from within the debugger at any time using the h command, usually followed by the command you want information about.  For example, for help on the b (breakpoint) command, type:</a:t>
            </a:r>
            <a:br>
              <a:rPr lang="en-US" sz="2800">
                <a:latin typeface="Calibri" charset="0"/>
              </a:rPr>
            </a:br>
            <a:r>
              <a:rPr lang="en-US" sz="2800">
                <a:latin typeface="Courier New" charset="0"/>
              </a:rPr>
              <a:t>h b</a:t>
            </a:r>
          </a:p>
          <a:p>
            <a:pPr>
              <a:lnSpc>
                <a:spcPct val="90000"/>
              </a:lnSpc>
            </a:pPr>
            <a:r>
              <a:rPr lang="en-US" sz="2800">
                <a:latin typeface="Calibri" charset="0"/>
              </a:rPr>
              <a:t>The command </a:t>
            </a:r>
            <a:r>
              <a:rPr lang="ja-JP" altLang="en-US" sz="2800">
                <a:latin typeface="Arial" charset="0"/>
              </a:rPr>
              <a:t>‘</a:t>
            </a:r>
            <a:r>
              <a:rPr lang="en-US" altLang="ja-JP" sz="2800">
                <a:latin typeface="Calibri" charset="0"/>
              </a:rPr>
              <a:t>h h</a:t>
            </a:r>
            <a:r>
              <a:rPr lang="ja-JP" altLang="en-US" sz="2800">
                <a:latin typeface="Arial" charset="0"/>
              </a:rPr>
              <a:t>’</a:t>
            </a:r>
            <a:r>
              <a:rPr lang="en-US" altLang="ja-JP" sz="2800">
                <a:latin typeface="Calibri" charset="0"/>
              </a:rPr>
              <a:t> shows a summary of the available commands and their syntax</a:t>
            </a:r>
          </a:p>
          <a:p>
            <a:pPr>
              <a:lnSpc>
                <a:spcPct val="90000"/>
              </a:lnSpc>
            </a:pPr>
            <a:r>
              <a:rPr lang="en-US" sz="2800">
                <a:latin typeface="Calibri" charset="0"/>
              </a:rPr>
              <a:t>To page the output from the help system, put a | in front of the command (such as |h h)</a:t>
            </a:r>
            <a:endParaRPr lang="en-CA" sz="2800">
              <a:latin typeface="Calibri" charset="0"/>
            </a:endParaRPr>
          </a:p>
        </p:txBody>
      </p:sp>
    </p:spTree>
    <p:extLst>
      <p:ext uri="{BB962C8B-B14F-4D97-AF65-F5344CB8AC3E}">
        <p14:creationId xmlns:p14="http://schemas.microsoft.com/office/powerpoint/2010/main" val="343588985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1" name="Rectangle 2"/>
          <p:cNvSpPr>
            <a:spLocks noGrp="1" noChangeArrowheads="1"/>
          </p:cNvSpPr>
          <p:nvPr>
            <p:ph type="title"/>
          </p:nvPr>
        </p:nvSpPr>
        <p:spPr/>
        <p:txBody>
          <a:bodyPr/>
          <a:lstStyle/>
          <a:p>
            <a:r>
              <a:rPr lang="en-US">
                <a:latin typeface="Calibri" charset="0"/>
              </a:rPr>
              <a:t>Listing the program</a:t>
            </a:r>
            <a:endParaRPr lang="en-CA">
              <a:latin typeface="Calibri" charset="0"/>
            </a:endParaRPr>
          </a:p>
        </p:txBody>
      </p:sp>
      <p:sp>
        <p:nvSpPr>
          <p:cNvPr id="276482" name="Rectangle 3"/>
          <p:cNvSpPr>
            <a:spLocks noGrp="1" noChangeArrowheads="1"/>
          </p:cNvSpPr>
          <p:nvPr>
            <p:ph idx="1"/>
          </p:nvPr>
        </p:nvSpPr>
        <p:spPr/>
        <p:txBody>
          <a:bodyPr/>
          <a:lstStyle/>
          <a:p>
            <a:pPr>
              <a:lnSpc>
                <a:spcPct val="90000"/>
              </a:lnSpc>
            </a:pPr>
            <a:r>
              <a:rPr lang="en-US" sz="2800">
                <a:latin typeface="Calibri" charset="0"/>
              </a:rPr>
              <a:t>To list the next ten lines in your Perl script, use the l command.  Every time you issue an l command, the next ten lines will be shown.  </a:t>
            </a:r>
          </a:p>
          <a:p>
            <a:pPr>
              <a:lnSpc>
                <a:spcPct val="90000"/>
              </a:lnSpc>
            </a:pPr>
            <a:r>
              <a:rPr lang="en-US" sz="2800">
                <a:latin typeface="Calibri" charset="0"/>
              </a:rPr>
              <a:t>Listing the lines does not affect the line that is being executed: it simply shows you the next ten lines of the script. The next line to be executed is shown in the listing like this:</a:t>
            </a:r>
            <a:br>
              <a:rPr lang="en-US" sz="2800">
                <a:latin typeface="Calibri" charset="0"/>
              </a:rPr>
            </a:br>
            <a:r>
              <a:rPr lang="en-US" sz="2800">
                <a:latin typeface="Calibri" charset="0"/>
              </a:rPr>
              <a:t> </a:t>
            </a:r>
            <a:r>
              <a:rPr lang="en-US" sz="2800">
                <a:latin typeface="Courier New" charset="0"/>
              </a:rPr>
              <a:t>===&gt;</a:t>
            </a:r>
          </a:p>
          <a:p>
            <a:pPr>
              <a:lnSpc>
                <a:spcPct val="90000"/>
              </a:lnSpc>
            </a:pPr>
            <a:r>
              <a:rPr lang="en-US" sz="2800">
                <a:latin typeface="Calibri" charset="0"/>
              </a:rPr>
              <a:t>You can specify which lines to show by using a range:  </a:t>
            </a:r>
            <a:r>
              <a:rPr lang="en-US" sz="2800">
                <a:latin typeface="Courier New" charset="0"/>
              </a:rPr>
              <a:t>l 10-15 </a:t>
            </a:r>
            <a:r>
              <a:rPr lang="en-US" sz="2800">
                <a:latin typeface="Calibri" charset="0"/>
              </a:rPr>
              <a:t>shows lines 10 through 15 inclusively in the script.</a:t>
            </a:r>
            <a:endParaRPr lang="en-CA" sz="2800">
              <a:latin typeface="Calibri" charset="0"/>
            </a:endParaRPr>
          </a:p>
        </p:txBody>
      </p:sp>
    </p:spTree>
    <p:extLst>
      <p:ext uri="{BB962C8B-B14F-4D97-AF65-F5344CB8AC3E}">
        <p14:creationId xmlns:p14="http://schemas.microsoft.com/office/powerpoint/2010/main" val="380576663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Rectangle 2"/>
          <p:cNvSpPr>
            <a:spLocks noGrp="1" noChangeArrowheads="1"/>
          </p:cNvSpPr>
          <p:nvPr>
            <p:ph type="title"/>
          </p:nvPr>
        </p:nvSpPr>
        <p:spPr/>
        <p:txBody>
          <a:bodyPr/>
          <a:lstStyle/>
          <a:p>
            <a:r>
              <a:rPr lang="en-US">
                <a:latin typeface="Calibri" charset="0"/>
              </a:rPr>
              <a:t>Stepping through statements</a:t>
            </a:r>
            <a:endParaRPr lang="en-CA">
              <a:latin typeface="Calibri" charset="0"/>
            </a:endParaRPr>
          </a:p>
        </p:txBody>
      </p:sp>
      <p:sp>
        <p:nvSpPr>
          <p:cNvPr id="277506" name="Rectangle 3"/>
          <p:cNvSpPr>
            <a:spLocks noGrp="1" noChangeArrowheads="1"/>
          </p:cNvSpPr>
          <p:nvPr>
            <p:ph idx="1"/>
          </p:nvPr>
        </p:nvSpPr>
        <p:spPr/>
        <p:txBody>
          <a:bodyPr/>
          <a:lstStyle/>
          <a:p>
            <a:pPr>
              <a:lnSpc>
                <a:spcPct val="90000"/>
              </a:lnSpc>
            </a:pPr>
            <a:r>
              <a:rPr lang="en-US" sz="2800">
                <a:latin typeface="Calibri" charset="0"/>
              </a:rPr>
              <a:t>To run each line, one at a time, in the debugger, use the n (next) command.  Each line is shown on the screen before it is executed.</a:t>
            </a:r>
          </a:p>
          <a:p>
            <a:pPr>
              <a:lnSpc>
                <a:spcPct val="90000"/>
              </a:lnSpc>
            </a:pPr>
            <a:r>
              <a:rPr lang="en-US" sz="2800">
                <a:latin typeface="Calibri" charset="0"/>
              </a:rPr>
              <a:t>To see the value of any variable, use the print command at the prompt:</a:t>
            </a:r>
            <a:br>
              <a:rPr lang="en-US" sz="2800">
                <a:latin typeface="Calibri" charset="0"/>
              </a:rPr>
            </a:br>
            <a:r>
              <a:rPr lang="en-US" sz="2800">
                <a:latin typeface="Courier New" charset="0"/>
              </a:rPr>
              <a:t>print $var1</a:t>
            </a:r>
            <a:br>
              <a:rPr lang="en-US" sz="2800">
                <a:latin typeface="Courier New" charset="0"/>
              </a:rPr>
            </a:br>
            <a:r>
              <a:rPr lang="en-US" sz="2800">
                <a:latin typeface="Calibri" charset="0"/>
              </a:rPr>
              <a:t>and the current value will be shown without affecting the program</a:t>
            </a:r>
          </a:p>
          <a:p>
            <a:pPr>
              <a:lnSpc>
                <a:spcPct val="90000"/>
              </a:lnSpc>
            </a:pPr>
            <a:r>
              <a:rPr lang="en-US" sz="2800">
                <a:latin typeface="Calibri" charset="0"/>
              </a:rPr>
              <a:t>You can keep using the n command to step through each line in the program until termination</a:t>
            </a:r>
            <a:endParaRPr lang="en-CA" sz="2800">
              <a:latin typeface="Calibri" charset="0"/>
            </a:endParaRPr>
          </a:p>
        </p:txBody>
      </p:sp>
    </p:spTree>
    <p:extLst>
      <p:ext uri="{BB962C8B-B14F-4D97-AF65-F5344CB8AC3E}">
        <p14:creationId xmlns:p14="http://schemas.microsoft.com/office/powerpoint/2010/main" val="42171015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2"/>
          <p:cNvSpPr>
            <a:spLocks noGrp="1" noChangeArrowheads="1"/>
          </p:cNvSpPr>
          <p:nvPr>
            <p:ph type="title"/>
          </p:nvPr>
        </p:nvSpPr>
        <p:spPr/>
        <p:txBody>
          <a:bodyPr/>
          <a:lstStyle/>
          <a:p>
            <a:r>
              <a:rPr lang="en-US">
                <a:latin typeface="Calibri" charset="0"/>
              </a:rPr>
              <a:t>Creating a subroutine</a:t>
            </a:r>
            <a:endParaRPr lang="en-CA">
              <a:latin typeface="Calibri" charset="0"/>
            </a:endParaRPr>
          </a:p>
        </p:txBody>
      </p:sp>
      <p:sp>
        <p:nvSpPr>
          <p:cNvPr id="241666" name="Rectangle 3"/>
          <p:cNvSpPr>
            <a:spLocks noGrp="1" noChangeArrowheads="1"/>
          </p:cNvSpPr>
          <p:nvPr>
            <p:ph idx="1"/>
          </p:nvPr>
        </p:nvSpPr>
        <p:spPr/>
        <p:txBody>
          <a:bodyPr/>
          <a:lstStyle/>
          <a:p>
            <a:r>
              <a:rPr lang="en-US" sz="2800">
                <a:latin typeface="Calibri" charset="0"/>
              </a:rPr>
              <a:t>To create a Perl subroutine, you use the keyword sub followed by the subroutine name and the code for that subroutine in curly braces:</a:t>
            </a:r>
            <a:br>
              <a:rPr lang="en-US" sz="2800">
                <a:latin typeface="Calibri" charset="0"/>
              </a:rPr>
            </a:br>
            <a:r>
              <a:rPr lang="en-US" sz="2800">
                <a:latin typeface="Courier New" charset="0"/>
              </a:rPr>
              <a:t>sub sub_name</a:t>
            </a:r>
            <a:br>
              <a:rPr lang="en-US" sz="2800">
                <a:latin typeface="Courier New" charset="0"/>
              </a:rPr>
            </a:br>
            <a:r>
              <a:rPr lang="en-US" sz="2800">
                <a:latin typeface="Courier New" charset="0"/>
              </a:rPr>
              <a:t>{ statements…</a:t>
            </a:r>
            <a:br>
              <a:rPr lang="en-US" sz="2800">
                <a:latin typeface="Courier New" charset="0"/>
              </a:rPr>
            </a:br>
            <a:r>
              <a:rPr lang="en-US" sz="2800">
                <a:latin typeface="Courier New" charset="0"/>
              </a:rPr>
              <a:t>}</a:t>
            </a:r>
          </a:p>
          <a:p>
            <a:r>
              <a:rPr lang="en-US" sz="2800">
                <a:latin typeface="Calibri" charset="0"/>
              </a:rPr>
              <a:t>Subroutine names do not have any specific character first, and naming rules are the same as other variables in Perl</a:t>
            </a:r>
            <a:endParaRPr lang="en-CA" sz="2800">
              <a:latin typeface="Calibri" charset="0"/>
            </a:endParaRPr>
          </a:p>
        </p:txBody>
      </p:sp>
    </p:spTree>
    <p:extLst>
      <p:ext uri="{BB962C8B-B14F-4D97-AF65-F5344CB8AC3E}">
        <p14:creationId xmlns:p14="http://schemas.microsoft.com/office/powerpoint/2010/main" val="415701107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9" name="Rectangle 2"/>
          <p:cNvSpPr>
            <a:spLocks noGrp="1" noChangeArrowheads="1"/>
          </p:cNvSpPr>
          <p:nvPr>
            <p:ph type="title"/>
          </p:nvPr>
        </p:nvSpPr>
        <p:spPr/>
        <p:txBody>
          <a:bodyPr/>
          <a:lstStyle/>
          <a:p>
            <a:r>
              <a:rPr lang="en-US">
                <a:latin typeface="Calibri" charset="0"/>
              </a:rPr>
              <a:t>Stepping into subroutines</a:t>
            </a:r>
            <a:endParaRPr lang="en-CA">
              <a:latin typeface="Calibri" charset="0"/>
            </a:endParaRPr>
          </a:p>
        </p:txBody>
      </p:sp>
      <p:sp>
        <p:nvSpPr>
          <p:cNvPr id="278530" name="Rectangle 3"/>
          <p:cNvSpPr>
            <a:spLocks noGrp="1" noChangeArrowheads="1"/>
          </p:cNvSpPr>
          <p:nvPr>
            <p:ph idx="1"/>
          </p:nvPr>
        </p:nvSpPr>
        <p:spPr/>
        <p:txBody>
          <a:bodyPr/>
          <a:lstStyle/>
          <a:p>
            <a:pPr>
              <a:lnSpc>
                <a:spcPct val="90000"/>
              </a:lnSpc>
            </a:pPr>
            <a:r>
              <a:rPr lang="en-US" sz="2800">
                <a:latin typeface="Calibri" charset="0"/>
              </a:rPr>
              <a:t>When a subroutine call is encountered by the debugger in the script, it executes the subroutine as a single call and doesn</a:t>
            </a:r>
            <a:r>
              <a:rPr lang="ja-JP" altLang="en-US" sz="2800">
                <a:latin typeface="Arial" charset="0"/>
              </a:rPr>
              <a:t>’</a:t>
            </a:r>
            <a:r>
              <a:rPr lang="en-US" altLang="ja-JP" sz="2800">
                <a:latin typeface="Calibri" charset="0"/>
              </a:rPr>
              <a:t>t show the lines in that subroutine.  To jump into the subroutine and move through it one line at a time, use the s (step) command.</a:t>
            </a:r>
          </a:p>
          <a:p>
            <a:pPr>
              <a:lnSpc>
                <a:spcPct val="90000"/>
              </a:lnSpc>
            </a:pPr>
            <a:r>
              <a:rPr lang="en-US" sz="2800">
                <a:latin typeface="Calibri" charset="0"/>
              </a:rPr>
              <a:t>When you issue the step command the debugger shows each line, one at a time, executed inside the subroutine and all valid debugger commands can be used inside the subroutine</a:t>
            </a:r>
          </a:p>
          <a:p>
            <a:pPr>
              <a:lnSpc>
                <a:spcPct val="90000"/>
              </a:lnSpc>
            </a:pPr>
            <a:endParaRPr lang="en-CA" sz="2800">
              <a:latin typeface="Calibri" charset="0"/>
            </a:endParaRPr>
          </a:p>
        </p:txBody>
      </p:sp>
    </p:spTree>
    <p:extLst>
      <p:ext uri="{BB962C8B-B14F-4D97-AF65-F5344CB8AC3E}">
        <p14:creationId xmlns:p14="http://schemas.microsoft.com/office/powerpoint/2010/main" val="324575610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Rectangle 2"/>
          <p:cNvSpPr>
            <a:spLocks noGrp="1" noChangeArrowheads="1"/>
          </p:cNvSpPr>
          <p:nvPr>
            <p:ph type="title"/>
          </p:nvPr>
        </p:nvSpPr>
        <p:spPr/>
        <p:txBody>
          <a:bodyPr/>
          <a:lstStyle/>
          <a:p>
            <a:r>
              <a:rPr lang="en-US">
                <a:latin typeface="Calibri" charset="0"/>
              </a:rPr>
              <a:t>Breakpoints</a:t>
            </a:r>
            <a:endParaRPr lang="en-CA">
              <a:latin typeface="Calibri" charset="0"/>
            </a:endParaRPr>
          </a:p>
        </p:txBody>
      </p:sp>
      <p:sp>
        <p:nvSpPr>
          <p:cNvPr id="279554" name="Rectangle 3"/>
          <p:cNvSpPr>
            <a:spLocks noGrp="1" noChangeArrowheads="1"/>
          </p:cNvSpPr>
          <p:nvPr>
            <p:ph idx="1"/>
          </p:nvPr>
        </p:nvSpPr>
        <p:spPr/>
        <p:txBody>
          <a:bodyPr/>
          <a:lstStyle/>
          <a:p>
            <a:pPr>
              <a:lnSpc>
                <a:spcPct val="90000"/>
              </a:lnSpc>
            </a:pPr>
            <a:r>
              <a:rPr lang="en-US" sz="2800">
                <a:latin typeface="Calibri" charset="0"/>
              </a:rPr>
              <a:t>You can use the n command step through a program line by line, or let the debugger run all the lines until some condition is met. This is a breakpoint and is set with a b command.</a:t>
            </a:r>
          </a:p>
          <a:p>
            <a:pPr>
              <a:lnSpc>
                <a:spcPct val="90000"/>
              </a:lnSpc>
            </a:pPr>
            <a:r>
              <a:rPr lang="en-US" sz="2800">
                <a:latin typeface="Calibri" charset="0"/>
              </a:rPr>
              <a:t>You can set a breakpoint at any line number by specifying the line number.  To set a breakpoint at line 10, you would use the command:</a:t>
            </a:r>
            <a:br>
              <a:rPr lang="en-US" sz="2800">
                <a:latin typeface="Calibri" charset="0"/>
              </a:rPr>
            </a:br>
            <a:r>
              <a:rPr lang="en-US" sz="2800">
                <a:latin typeface="Courier New" charset="0"/>
              </a:rPr>
              <a:t>b 10</a:t>
            </a:r>
          </a:p>
          <a:p>
            <a:pPr>
              <a:lnSpc>
                <a:spcPct val="90000"/>
              </a:lnSpc>
            </a:pPr>
            <a:r>
              <a:rPr lang="en-US" sz="2800">
                <a:latin typeface="Calibri" charset="0"/>
              </a:rPr>
              <a:t>The c (continue) command lets you continue executing after a breakpoint has been triggered</a:t>
            </a:r>
            <a:endParaRPr lang="en-CA" sz="2800">
              <a:latin typeface="Calibri" charset="0"/>
            </a:endParaRPr>
          </a:p>
        </p:txBody>
      </p:sp>
    </p:spTree>
    <p:extLst>
      <p:ext uri="{BB962C8B-B14F-4D97-AF65-F5344CB8AC3E}">
        <p14:creationId xmlns:p14="http://schemas.microsoft.com/office/powerpoint/2010/main" val="175311200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7" name="Rectangle 2"/>
          <p:cNvSpPr>
            <a:spLocks noGrp="1" noChangeArrowheads="1"/>
          </p:cNvSpPr>
          <p:nvPr>
            <p:ph type="title"/>
          </p:nvPr>
        </p:nvSpPr>
        <p:spPr/>
        <p:txBody>
          <a:bodyPr/>
          <a:lstStyle/>
          <a:p>
            <a:r>
              <a:rPr lang="en-US">
                <a:latin typeface="Calibri" charset="0"/>
              </a:rPr>
              <a:t>Using breakpoints</a:t>
            </a:r>
            <a:endParaRPr lang="en-CA">
              <a:latin typeface="Calibri" charset="0"/>
            </a:endParaRPr>
          </a:p>
        </p:txBody>
      </p:sp>
      <p:sp>
        <p:nvSpPr>
          <p:cNvPr id="280578" name="Rectangle 3"/>
          <p:cNvSpPr>
            <a:spLocks noGrp="1" noChangeArrowheads="1"/>
          </p:cNvSpPr>
          <p:nvPr>
            <p:ph idx="1"/>
          </p:nvPr>
        </p:nvSpPr>
        <p:spPr/>
        <p:txBody>
          <a:bodyPr/>
          <a:lstStyle/>
          <a:p>
            <a:pPr>
              <a:lnSpc>
                <a:spcPct val="90000"/>
              </a:lnSpc>
            </a:pPr>
            <a:r>
              <a:rPr lang="en-US" sz="2800">
                <a:latin typeface="Calibri" charset="0"/>
              </a:rPr>
              <a:t>You can set a breakpoint on any line in a script except those that have:</a:t>
            </a:r>
          </a:p>
          <a:p>
            <a:pPr lvl="1">
              <a:lnSpc>
                <a:spcPct val="90000"/>
              </a:lnSpc>
            </a:pPr>
            <a:r>
              <a:rPr lang="en-US">
                <a:latin typeface="Calibri" charset="0"/>
              </a:rPr>
              <a:t>Just a curly brace or closing parentheses</a:t>
            </a:r>
          </a:p>
          <a:p>
            <a:pPr lvl="1">
              <a:lnSpc>
                <a:spcPct val="90000"/>
              </a:lnSpc>
            </a:pPr>
            <a:r>
              <a:rPr lang="en-US">
                <a:latin typeface="Calibri" charset="0"/>
              </a:rPr>
              <a:t>A blank line</a:t>
            </a:r>
          </a:p>
          <a:p>
            <a:pPr lvl="1">
              <a:lnSpc>
                <a:spcPct val="90000"/>
              </a:lnSpc>
            </a:pPr>
            <a:r>
              <a:rPr lang="en-US">
                <a:latin typeface="Calibri" charset="0"/>
              </a:rPr>
              <a:t>A comment</a:t>
            </a:r>
          </a:p>
          <a:p>
            <a:pPr>
              <a:lnSpc>
                <a:spcPct val="90000"/>
              </a:lnSpc>
            </a:pPr>
            <a:r>
              <a:rPr lang="en-US" sz="2800">
                <a:latin typeface="Calibri" charset="0"/>
              </a:rPr>
              <a:t>Usually, breakpoints are used after a loop, subroutine return, or complex command so you can verify the actions taken. You can set a breakpoint anywhere except those listed above.</a:t>
            </a:r>
            <a:endParaRPr lang="en-CA" sz="2800">
              <a:latin typeface="Calibri" charset="0"/>
            </a:endParaRPr>
          </a:p>
        </p:txBody>
      </p:sp>
    </p:spTree>
    <p:extLst>
      <p:ext uri="{BB962C8B-B14F-4D97-AF65-F5344CB8AC3E}">
        <p14:creationId xmlns:p14="http://schemas.microsoft.com/office/powerpoint/2010/main" val="422393340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Rectangle 2"/>
          <p:cNvSpPr>
            <a:spLocks noGrp="1" noChangeArrowheads="1"/>
          </p:cNvSpPr>
          <p:nvPr>
            <p:ph type="title"/>
          </p:nvPr>
        </p:nvSpPr>
        <p:spPr/>
        <p:txBody>
          <a:bodyPr/>
          <a:lstStyle/>
          <a:p>
            <a:r>
              <a:rPr lang="en-US">
                <a:latin typeface="Calibri" charset="0"/>
              </a:rPr>
              <a:t>Showing and removing breakpoints</a:t>
            </a:r>
            <a:endParaRPr lang="en-CA">
              <a:latin typeface="Calibri" charset="0"/>
            </a:endParaRPr>
          </a:p>
        </p:txBody>
      </p:sp>
      <p:sp>
        <p:nvSpPr>
          <p:cNvPr id="281602" name="Rectangle 3"/>
          <p:cNvSpPr>
            <a:spLocks noGrp="1" noChangeArrowheads="1"/>
          </p:cNvSpPr>
          <p:nvPr>
            <p:ph idx="1"/>
          </p:nvPr>
        </p:nvSpPr>
        <p:spPr/>
        <p:txBody>
          <a:bodyPr/>
          <a:lstStyle/>
          <a:p>
            <a:r>
              <a:rPr lang="en-US" sz="2800">
                <a:latin typeface="Calibri" charset="0"/>
              </a:rPr>
              <a:t>To show all the breakpoints that are set in your script, use the L command</a:t>
            </a:r>
          </a:p>
          <a:p>
            <a:r>
              <a:rPr lang="en-US" sz="2800">
                <a:latin typeface="Calibri" charset="0"/>
              </a:rPr>
              <a:t>To remove a breakpoint, use the d command followed by the line number (or the subroutine number, if a breakpoint is set to a subroutine).  For example:</a:t>
            </a:r>
            <a:br>
              <a:rPr lang="en-US" sz="2800">
                <a:latin typeface="Calibri" charset="0"/>
              </a:rPr>
            </a:br>
            <a:r>
              <a:rPr lang="en-US" sz="2800">
                <a:latin typeface="Courier New" charset="0"/>
              </a:rPr>
              <a:t>d 37</a:t>
            </a:r>
            <a:br>
              <a:rPr lang="en-US" sz="2800">
                <a:latin typeface="Courier New" charset="0"/>
              </a:rPr>
            </a:br>
            <a:r>
              <a:rPr lang="en-US" sz="2800">
                <a:latin typeface="Calibri" charset="0"/>
              </a:rPr>
              <a:t>deletes the breakpoint set at line 37.</a:t>
            </a:r>
            <a:endParaRPr lang="en-CA" sz="2800">
              <a:latin typeface="Calibri" charset="0"/>
            </a:endParaRPr>
          </a:p>
        </p:txBody>
      </p:sp>
    </p:spTree>
    <p:extLst>
      <p:ext uri="{BB962C8B-B14F-4D97-AF65-F5344CB8AC3E}">
        <p14:creationId xmlns:p14="http://schemas.microsoft.com/office/powerpoint/2010/main" val="387668101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5" name="Rectangle 2"/>
          <p:cNvSpPr>
            <a:spLocks noGrp="1" noChangeArrowheads="1"/>
          </p:cNvSpPr>
          <p:nvPr>
            <p:ph type="title"/>
          </p:nvPr>
        </p:nvSpPr>
        <p:spPr/>
        <p:txBody>
          <a:bodyPr/>
          <a:lstStyle/>
          <a:p>
            <a:r>
              <a:rPr lang="en-US">
                <a:latin typeface="Calibri" charset="0"/>
              </a:rPr>
              <a:t>The reset command</a:t>
            </a:r>
            <a:endParaRPr lang="en-CA">
              <a:latin typeface="Calibri" charset="0"/>
            </a:endParaRPr>
          </a:p>
        </p:txBody>
      </p:sp>
      <p:sp>
        <p:nvSpPr>
          <p:cNvPr id="282626" name="Rectangle 3"/>
          <p:cNvSpPr>
            <a:spLocks noGrp="1" noChangeArrowheads="1"/>
          </p:cNvSpPr>
          <p:nvPr>
            <p:ph idx="1"/>
          </p:nvPr>
        </p:nvSpPr>
        <p:spPr/>
        <p:txBody>
          <a:bodyPr/>
          <a:lstStyle/>
          <a:p>
            <a:r>
              <a:rPr lang="en-US">
                <a:latin typeface="Calibri" charset="0"/>
              </a:rPr>
              <a:t>You can reset the debugger to clear all breakpoints and variables, and restart the execution of the script from the top with the R command</a:t>
            </a:r>
          </a:p>
          <a:p>
            <a:r>
              <a:rPr lang="en-US">
                <a:latin typeface="Calibri" charset="0"/>
              </a:rPr>
              <a:t>When reset is executed, any defined variables lose their value, and the first line of the script is the to-be-executed line</a:t>
            </a:r>
            <a:endParaRPr lang="en-CA">
              <a:latin typeface="Calibri" charset="0"/>
            </a:endParaRPr>
          </a:p>
        </p:txBody>
      </p:sp>
    </p:spTree>
    <p:extLst>
      <p:ext uri="{BB962C8B-B14F-4D97-AF65-F5344CB8AC3E}">
        <p14:creationId xmlns:p14="http://schemas.microsoft.com/office/powerpoint/2010/main" val="298510792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2"/>
          <p:cNvSpPr>
            <a:spLocks noGrp="1" noChangeArrowheads="1"/>
          </p:cNvSpPr>
          <p:nvPr>
            <p:ph type="title"/>
          </p:nvPr>
        </p:nvSpPr>
        <p:spPr/>
        <p:txBody>
          <a:bodyPr/>
          <a:lstStyle/>
          <a:p>
            <a:r>
              <a:rPr lang="en-US">
                <a:latin typeface="Calibri" charset="0"/>
              </a:rPr>
              <a:t>GUI debuggers</a:t>
            </a:r>
            <a:endParaRPr lang="en-CA">
              <a:latin typeface="Calibri" charset="0"/>
            </a:endParaRPr>
          </a:p>
        </p:txBody>
      </p:sp>
      <p:sp>
        <p:nvSpPr>
          <p:cNvPr id="283650" name="Rectangle 3"/>
          <p:cNvSpPr>
            <a:spLocks noGrp="1" noChangeArrowheads="1"/>
          </p:cNvSpPr>
          <p:nvPr>
            <p:ph idx="1"/>
          </p:nvPr>
        </p:nvSpPr>
        <p:spPr/>
        <p:txBody>
          <a:bodyPr/>
          <a:lstStyle/>
          <a:p>
            <a:pPr>
              <a:lnSpc>
                <a:spcPct val="90000"/>
              </a:lnSpc>
            </a:pPr>
            <a:r>
              <a:rPr lang="en-US" sz="2800">
                <a:latin typeface="Calibri" charset="0"/>
              </a:rPr>
              <a:t>The built-in debugger is acceptable for simple tracing and debugging, but is not suitable for very complex debugging tasks.  Also, it is not graphical.  </a:t>
            </a:r>
          </a:p>
          <a:p>
            <a:pPr>
              <a:lnSpc>
                <a:spcPct val="90000"/>
              </a:lnSpc>
            </a:pPr>
            <a:r>
              <a:rPr lang="en-US" sz="2800">
                <a:latin typeface="Calibri" charset="0"/>
              </a:rPr>
              <a:t>There are many GUI-based debuggers for Perl available on the market, some bundled with Perl distributions.  The ActiveState Perl distribution has a Windows debugger in the package, for example, and there are several available for UNIX and Linux.</a:t>
            </a:r>
            <a:endParaRPr lang="en-CA" sz="2800">
              <a:latin typeface="Calibri" charset="0"/>
            </a:endParaRPr>
          </a:p>
        </p:txBody>
      </p:sp>
    </p:spTree>
    <p:extLst>
      <p:ext uri="{BB962C8B-B14F-4D97-AF65-F5344CB8AC3E}">
        <p14:creationId xmlns:p14="http://schemas.microsoft.com/office/powerpoint/2010/main" val="1188246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Rectangle 2"/>
          <p:cNvSpPr>
            <a:spLocks noGrp="1" noChangeArrowheads="1"/>
          </p:cNvSpPr>
          <p:nvPr>
            <p:ph type="title"/>
          </p:nvPr>
        </p:nvSpPr>
        <p:spPr/>
        <p:txBody>
          <a:bodyPr/>
          <a:lstStyle/>
          <a:p>
            <a:r>
              <a:rPr lang="en-US">
                <a:latin typeface="Calibri" charset="0"/>
              </a:rPr>
              <a:t>Running a subroutine</a:t>
            </a:r>
            <a:endParaRPr lang="en-CA">
              <a:latin typeface="Calibri" charset="0"/>
            </a:endParaRPr>
          </a:p>
        </p:txBody>
      </p:sp>
      <p:sp>
        <p:nvSpPr>
          <p:cNvPr id="242690" name="Rectangle 3"/>
          <p:cNvSpPr>
            <a:spLocks noGrp="1" noChangeArrowheads="1"/>
          </p:cNvSpPr>
          <p:nvPr>
            <p:ph idx="1"/>
          </p:nvPr>
        </p:nvSpPr>
        <p:spPr/>
        <p:txBody>
          <a:bodyPr/>
          <a:lstStyle/>
          <a:p>
            <a:pPr>
              <a:lnSpc>
                <a:spcPct val="90000"/>
              </a:lnSpc>
            </a:pPr>
            <a:r>
              <a:rPr lang="en-US" sz="2800">
                <a:latin typeface="Calibri" charset="0"/>
              </a:rPr>
              <a:t>To run a subroutine in Perl, you can use one of two syntaxes:</a:t>
            </a:r>
            <a:br>
              <a:rPr lang="en-US" sz="2800">
                <a:latin typeface="Calibri" charset="0"/>
              </a:rPr>
            </a:br>
            <a:r>
              <a:rPr lang="en-US" sz="2800">
                <a:latin typeface="Calibri" charset="0"/>
              </a:rPr>
              <a:t>	</a:t>
            </a:r>
            <a:r>
              <a:rPr lang="en-US" sz="2800">
                <a:latin typeface="Courier New" charset="0"/>
              </a:rPr>
              <a:t>subname();</a:t>
            </a:r>
            <a:br>
              <a:rPr lang="en-US" sz="2800">
                <a:latin typeface="Courier New" charset="0"/>
              </a:rPr>
            </a:br>
            <a:r>
              <a:rPr lang="en-US" sz="2800">
                <a:latin typeface="Calibri" charset="0"/>
              </a:rPr>
              <a:t>or</a:t>
            </a:r>
            <a:br>
              <a:rPr lang="en-US" sz="2800">
                <a:latin typeface="Calibri" charset="0"/>
              </a:rPr>
            </a:br>
            <a:r>
              <a:rPr lang="en-US" sz="2800">
                <a:latin typeface="Calibri" charset="0"/>
              </a:rPr>
              <a:t>	</a:t>
            </a:r>
            <a:r>
              <a:rPr lang="en-US" sz="2800">
                <a:latin typeface="Courier New" charset="0"/>
              </a:rPr>
              <a:t>&amp;subname();</a:t>
            </a:r>
          </a:p>
          <a:p>
            <a:pPr>
              <a:lnSpc>
                <a:spcPct val="90000"/>
              </a:lnSpc>
            </a:pPr>
            <a:r>
              <a:rPr lang="en-US" sz="2800">
                <a:latin typeface="Calibri" charset="0"/>
              </a:rPr>
              <a:t>The ampersand is optional in almost all cases, as is most commonly left off.  If you are passing parameters to the subroutine, they would be enclosed in the parentheses.</a:t>
            </a:r>
          </a:p>
          <a:p>
            <a:pPr>
              <a:lnSpc>
                <a:spcPct val="90000"/>
              </a:lnSpc>
            </a:pPr>
            <a:r>
              <a:rPr lang="en-US" sz="2800">
                <a:latin typeface="Calibri" charset="0"/>
              </a:rPr>
              <a:t>Subroutines can call other subroutines, or themselves recursively</a:t>
            </a:r>
            <a:endParaRPr lang="en-CA" sz="2800">
              <a:latin typeface="Calibri" charset="0"/>
            </a:endParaRPr>
          </a:p>
        </p:txBody>
      </p:sp>
    </p:spTree>
    <p:extLst>
      <p:ext uri="{BB962C8B-B14F-4D97-AF65-F5344CB8AC3E}">
        <p14:creationId xmlns:p14="http://schemas.microsoft.com/office/powerpoint/2010/main" val="38061146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2"/>
          <p:cNvSpPr>
            <a:spLocks noGrp="1" noChangeArrowheads="1"/>
          </p:cNvSpPr>
          <p:nvPr>
            <p:ph type="title"/>
          </p:nvPr>
        </p:nvSpPr>
        <p:spPr/>
        <p:txBody>
          <a:bodyPr/>
          <a:lstStyle/>
          <a:p>
            <a:r>
              <a:rPr lang="en-US">
                <a:latin typeface="Calibri" charset="0"/>
              </a:rPr>
              <a:t>Returning values</a:t>
            </a:r>
            <a:endParaRPr lang="en-CA">
              <a:latin typeface="Calibri" charset="0"/>
            </a:endParaRPr>
          </a:p>
        </p:txBody>
      </p:sp>
      <p:sp>
        <p:nvSpPr>
          <p:cNvPr id="243714" name="Rectangle 3"/>
          <p:cNvSpPr>
            <a:spLocks noGrp="1" noChangeArrowheads="1"/>
          </p:cNvSpPr>
          <p:nvPr>
            <p:ph idx="1"/>
          </p:nvPr>
        </p:nvSpPr>
        <p:spPr/>
        <p:txBody>
          <a:bodyPr/>
          <a:lstStyle/>
          <a:p>
            <a:pPr>
              <a:lnSpc>
                <a:spcPct val="90000"/>
              </a:lnSpc>
            </a:pPr>
            <a:r>
              <a:rPr lang="en-US" sz="2800">
                <a:latin typeface="Calibri" charset="0"/>
              </a:rPr>
              <a:t>Many subroutines will return a value when the subroutine code has been executed.  This value is usually assigned to a variable or used in a statement like print. For example:</a:t>
            </a:r>
            <a:br>
              <a:rPr lang="en-US" sz="2800">
                <a:latin typeface="Calibri" charset="0"/>
              </a:rPr>
            </a:br>
            <a:r>
              <a:rPr lang="en-US" sz="2800">
                <a:latin typeface="Courier New" charset="0"/>
              </a:rPr>
              <a:t>sub twoplustwo </a:t>
            </a:r>
            <a:br>
              <a:rPr lang="en-US" sz="2800">
                <a:latin typeface="Courier New" charset="0"/>
              </a:rPr>
            </a:br>
            <a:r>
              <a:rPr lang="en-US" sz="2800">
                <a:latin typeface="Courier New" charset="0"/>
              </a:rPr>
              <a:t>{ 2+2;}</a:t>
            </a:r>
            <a:br>
              <a:rPr lang="en-US" sz="2800">
                <a:latin typeface="Courier New" charset="0"/>
              </a:rPr>
            </a:br>
            <a:r>
              <a:rPr lang="en-US" sz="2800">
                <a:latin typeface="Courier New" charset="0"/>
              </a:rPr>
              <a:t>$num1=8+twoplustwo;</a:t>
            </a:r>
          </a:p>
          <a:p>
            <a:pPr>
              <a:lnSpc>
                <a:spcPct val="90000"/>
              </a:lnSpc>
            </a:pPr>
            <a:r>
              <a:rPr lang="en-US" sz="2800">
                <a:latin typeface="Calibri" charset="0"/>
              </a:rPr>
              <a:t>In this case, $num1 will have the value of 12.  In this case there is no return statement in the subroutine as with other languages. The last expression in the code is returned by the sub.</a:t>
            </a:r>
            <a:endParaRPr lang="en-CA" sz="2800">
              <a:latin typeface="Calibri" charset="0"/>
            </a:endParaRPr>
          </a:p>
        </p:txBody>
      </p:sp>
    </p:spTree>
    <p:extLst>
      <p:ext uri="{BB962C8B-B14F-4D97-AF65-F5344CB8AC3E}">
        <p14:creationId xmlns:p14="http://schemas.microsoft.com/office/powerpoint/2010/main" val="6872692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Rectangle 2"/>
          <p:cNvSpPr>
            <a:spLocks noGrp="1" noChangeArrowheads="1"/>
          </p:cNvSpPr>
          <p:nvPr>
            <p:ph type="title"/>
          </p:nvPr>
        </p:nvSpPr>
        <p:spPr/>
        <p:txBody>
          <a:bodyPr/>
          <a:lstStyle/>
          <a:p>
            <a:r>
              <a:rPr lang="en-US">
                <a:latin typeface="Calibri" charset="0"/>
              </a:rPr>
              <a:t>Using return</a:t>
            </a:r>
            <a:endParaRPr lang="en-CA">
              <a:latin typeface="Calibri" charset="0"/>
            </a:endParaRPr>
          </a:p>
        </p:txBody>
      </p:sp>
      <p:sp>
        <p:nvSpPr>
          <p:cNvPr id="244738" name="Rectangle 3"/>
          <p:cNvSpPr>
            <a:spLocks noGrp="1" noChangeArrowheads="1"/>
          </p:cNvSpPr>
          <p:nvPr>
            <p:ph idx="1"/>
          </p:nvPr>
        </p:nvSpPr>
        <p:spPr/>
        <p:txBody>
          <a:bodyPr/>
          <a:lstStyle/>
          <a:p>
            <a:pPr>
              <a:lnSpc>
                <a:spcPct val="90000"/>
              </a:lnSpc>
            </a:pPr>
            <a:r>
              <a:rPr lang="en-US" sz="2800">
                <a:latin typeface="Calibri" charset="0"/>
              </a:rPr>
              <a:t>You can use a return statement if you want to specify what to return from a subroutine or want to have the option of terminating the sub early:</a:t>
            </a:r>
            <a:br>
              <a:rPr lang="en-US" sz="2800">
                <a:latin typeface="Calibri" charset="0"/>
              </a:rPr>
            </a:br>
            <a:r>
              <a:rPr lang="en-US" sz="2800">
                <a:latin typeface="Calibri" charset="0"/>
              </a:rPr>
              <a:t> 	</a:t>
            </a:r>
            <a:r>
              <a:rPr lang="en-US" sz="2800">
                <a:latin typeface="Courier New" charset="0"/>
              </a:rPr>
              <a:t>sub oddeven</a:t>
            </a:r>
            <a:br>
              <a:rPr lang="en-US" sz="2800">
                <a:latin typeface="Courier New" charset="0"/>
              </a:rPr>
            </a:br>
            <a:r>
              <a:rPr lang="en-US" sz="2800">
                <a:latin typeface="Courier New" charset="0"/>
              </a:rPr>
              <a:t>	{ return(0) if ($num%2 == 0);</a:t>
            </a:r>
            <a:br>
              <a:rPr lang="en-US" sz="2800">
                <a:latin typeface="Courier New" charset="0"/>
              </a:rPr>
            </a:br>
            <a:r>
              <a:rPr lang="en-US" sz="2800">
                <a:latin typeface="Courier New" charset="0"/>
              </a:rPr>
              <a:t>	  statements…}</a:t>
            </a:r>
          </a:p>
          <a:p>
            <a:pPr>
              <a:lnSpc>
                <a:spcPct val="90000"/>
              </a:lnSpc>
            </a:pPr>
            <a:r>
              <a:rPr lang="en-US" sz="2800">
                <a:latin typeface="Calibri" charset="0"/>
              </a:rPr>
              <a:t>In this case, $num will have been defined outside the subroutine. If the mod 2 of that number is 0, the returned number will be zero and the sub terminates at this point.  Otherwise, the program continues executing the statements.</a:t>
            </a:r>
            <a:endParaRPr lang="en-CA" sz="2800">
              <a:latin typeface="Calibri" charset="0"/>
            </a:endParaRPr>
          </a:p>
        </p:txBody>
      </p:sp>
    </p:spTree>
    <p:extLst>
      <p:ext uri="{BB962C8B-B14F-4D97-AF65-F5344CB8AC3E}">
        <p14:creationId xmlns:p14="http://schemas.microsoft.com/office/powerpoint/2010/main" val="42452168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Rectangle 2"/>
          <p:cNvSpPr>
            <a:spLocks noGrp="1" noChangeArrowheads="1"/>
          </p:cNvSpPr>
          <p:nvPr>
            <p:ph type="title"/>
          </p:nvPr>
        </p:nvSpPr>
        <p:spPr/>
        <p:txBody>
          <a:bodyPr/>
          <a:lstStyle/>
          <a:p>
            <a:r>
              <a:rPr lang="en-US">
                <a:latin typeface="Calibri" charset="0"/>
              </a:rPr>
              <a:t>Returning variables</a:t>
            </a:r>
            <a:endParaRPr lang="en-CA">
              <a:latin typeface="Calibri" charset="0"/>
            </a:endParaRPr>
          </a:p>
        </p:txBody>
      </p:sp>
      <p:sp>
        <p:nvSpPr>
          <p:cNvPr id="245762" name="Rectangle 3"/>
          <p:cNvSpPr>
            <a:spLocks noGrp="1" noChangeArrowheads="1"/>
          </p:cNvSpPr>
          <p:nvPr>
            <p:ph idx="1"/>
          </p:nvPr>
        </p:nvSpPr>
        <p:spPr/>
        <p:txBody>
          <a:bodyPr/>
          <a:lstStyle/>
          <a:p>
            <a:pPr>
              <a:lnSpc>
                <a:spcPct val="90000"/>
              </a:lnSpc>
            </a:pPr>
            <a:r>
              <a:rPr lang="en-US" sz="2800">
                <a:latin typeface="Calibri" charset="0"/>
              </a:rPr>
              <a:t>You can return any variable from a subroutine, including hashes and arrays:</a:t>
            </a:r>
            <a:br>
              <a:rPr lang="en-US" sz="2800">
                <a:latin typeface="Calibri" charset="0"/>
              </a:rPr>
            </a:br>
            <a:r>
              <a:rPr lang="en-US" sz="2800">
                <a:latin typeface="Courier New" charset="0"/>
              </a:rPr>
              <a:t>sub somesub</a:t>
            </a:r>
            <a:br>
              <a:rPr lang="en-US" sz="2800">
                <a:latin typeface="Courier New" charset="0"/>
              </a:rPr>
            </a:br>
            <a:r>
              <a:rPr lang="en-US" sz="2800">
                <a:latin typeface="Courier New" charset="0"/>
              </a:rPr>
              <a:t>{ statements…</a:t>
            </a:r>
            <a:br>
              <a:rPr lang="en-US" sz="2800">
                <a:latin typeface="Courier New" charset="0"/>
              </a:rPr>
            </a:br>
            <a:r>
              <a:rPr lang="en-US" sz="2800">
                <a:latin typeface="Courier New" charset="0"/>
              </a:rPr>
              <a:t>   return @array;</a:t>
            </a:r>
            <a:br>
              <a:rPr lang="en-US" sz="2800">
                <a:latin typeface="Courier New" charset="0"/>
              </a:rPr>
            </a:br>
            <a:r>
              <a:rPr lang="en-US" sz="2800">
                <a:latin typeface="Courier New" charset="0"/>
              </a:rPr>
              <a:t>   statements…}</a:t>
            </a:r>
            <a:br>
              <a:rPr lang="en-US" sz="2800">
                <a:latin typeface="Courier New" charset="0"/>
              </a:rPr>
            </a:br>
            <a:r>
              <a:rPr lang="en-US" sz="2800">
                <a:latin typeface="Courier New" charset="0"/>
              </a:rPr>
              <a:t>@rev=reverse(somesub(@array));</a:t>
            </a:r>
          </a:p>
          <a:p>
            <a:pPr>
              <a:lnSpc>
                <a:spcPct val="90000"/>
              </a:lnSpc>
            </a:pPr>
            <a:r>
              <a:rPr lang="en-US" sz="2800">
                <a:latin typeface="Calibri" charset="0"/>
              </a:rPr>
              <a:t>In this code, an array is returned from the sub and reversed in the body of the Perl script, then stored in a new array variable</a:t>
            </a:r>
            <a:endParaRPr lang="en-CA" sz="2800">
              <a:latin typeface="Calibri" charset="0"/>
            </a:endParaRPr>
          </a:p>
        </p:txBody>
      </p:sp>
    </p:spTree>
    <p:extLst>
      <p:ext uri="{BB962C8B-B14F-4D97-AF65-F5344CB8AC3E}">
        <p14:creationId xmlns:p14="http://schemas.microsoft.com/office/powerpoint/2010/main" val="25533368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Rectangle 2"/>
          <p:cNvSpPr>
            <a:spLocks noGrp="1" noChangeArrowheads="1"/>
          </p:cNvSpPr>
          <p:nvPr>
            <p:ph type="title"/>
          </p:nvPr>
        </p:nvSpPr>
        <p:spPr/>
        <p:txBody>
          <a:bodyPr/>
          <a:lstStyle/>
          <a:p>
            <a:r>
              <a:rPr lang="en-US">
                <a:latin typeface="Calibri" charset="0"/>
              </a:rPr>
              <a:t>Exercise </a:t>
            </a:r>
            <a:endParaRPr lang="en-CA">
              <a:latin typeface="Calibri" charset="0"/>
            </a:endParaRPr>
          </a:p>
        </p:txBody>
      </p:sp>
      <p:sp>
        <p:nvSpPr>
          <p:cNvPr id="246786" name="Rectangle 3"/>
          <p:cNvSpPr>
            <a:spLocks noGrp="1" noChangeArrowheads="1"/>
          </p:cNvSpPr>
          <p:nvPr>
            <p:ph idx="1"/>
          </p:nvPr>
        </p:nvSpPr>
        <p:spPr/>
        <p:txBody>
          <a:bodyPr/>
          <a:lstStyle/>
          <a:p>
            <a:r>
              <a:rPr lang="en-US">
                <a:latin typeface="Calibri" charset="0"/>
              </a:rPr>
              <a:t>Write two subroutines. Both use a variable defined in the body of the program.  The first sub multiplies the variable by ten, while the second sub divides the number by two. Prompt the user for the number, and then call both subs and display the results from the Perl script (not the subs).</a:t>
            </a:r>
            <a:endParaRPr lang="en-CA">
              <a:latin typeface="Calibri" charset="0"/>
            </a:endParaRPr>
          </a:p>
        </p:txBody>
      </p:sp>
    </p:spTree>
    <p:extLst>
      <p:ext uri="{BB962C8B-B14F-4D97-AF65-F5344CB8AC3E}">
        <p14:creationId xmlns:p14="http://schemas.microsoft.com/office/powerpoint/2010/main" val="34660604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2090</Words>
  <Application>Microsoft Macintosh PowerPoint</Application>
  <PresentationFormat>On-screen Show (4:3)</PresentationFormat>
  <Paragraphs>125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Module 7  Functions (Subroutines)</vt:lpstr>
      <vt:lpstr>Subroutines</vt:lpstr>
      <vt:lpstr>Functions and Perl</vt:lpstr>
      <vt:lpstr>Creating a subroutine</vt:lpstr>
      <vt:lpstr>Running a subroutine</vt:lpstr>
      <vt:lpstr>Returning values</vt:lpstr>
      <vt:lpstr>Using return</vt:lpstr>
      <vt:lpstr>Returning variables</vt:lpstr>
      <vt:lpstr>Exercise </vt:lpstr>
      <vt:lpstr>Arguments</vt:lpstr>
      <vt:lpstr>Arguments</vt:lpstr>
      <vt:lpstr>Specifying arguments</vt:lpstr>
      <vt:lpstr>Multiple arguments</vt:lpstr>
      <vt:lpstr>The @_ variable</vt:lpstr>
      <vt:lpstr>Accessing each argument</vt:lpstr>
      <vt:lpstr>Using names for arguments</vt:lpstr>
      <vt:lpstr>Exercise</vt:lpstr>
      <vt:lpstr>Passing arrays and hashes as arguments</vt:lpstr>
      <vt:lpstr>Passing an array or hash</vt:lpstr>
      <vt:lpstr>Passing multiple arrays or hashes, Part 1</vt:lpstr>
      <vt:lpstr>Passing multiple arrays or hashes, Part 2</vt:lpstr>
      <vt:lpstr>Exercise</vt:lpstr>
      <vt:lpstr>Subroutine prototypes</vt:lpstr>
      <vt:lpstr>Subroutine prototypes</vt:lpstr>
      <vt:lpstr>Defining a prototype</vt:lpstr>
      <vt:lpstr>Exercise</vt:lpstr>
      <vt:lpstr>Subroutines and scope</vt:lpstr>
      <vt:lpstr>Scope</vt:lpstr>
      <vt:lpstr>Keeping it private with “my”</vt:lpstr>
      <vt:lpstr>Private variables</vt:lpstr>
      <vt:lpstr>Strict</vt:lpstr>
      <vt:lpstr>Using strict</vt:lpstr>
      <vt:lpstr>Perl debugger</vt:lpstr>
      <vt:lpstr>The debugger</vt:lpstr>
      <vt:lpstr>Debugger output</vt:lpstr>
      <vt:lpstr>The statements</vt:lpstr>
      <vt:lpstr>Debugger help</vt:lpstr>
      <vt:lpstr>Listing the program</vt:lpstr>
      <vt:lpstr>Stepping through statements</vt:lpstr>
      <vt:lpstr>Stepping into subroutines</vt:lpstr>
      <vt:lpstr>Breakpoints</vt:lpstr>
      <vt:lpstr>Using breakpoints</vt:lpstr>
      <vt:lpstr>Showing and removing breakpoints</vt:lpstr>
      <vt:lpstr>The reset command</vt:lpstr>
      <vt:lpstr>GUI debuggers</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Functions (Subroutines)</dc:title>
  <dc:creator>Georges Khazen</dc:creator>
  <cp:lastModifiedBy>Georges Khazen</cp:lastModifiedBy>
  <cp:revision>1</cp:revision>
  <dcterms:created xsi:type="dcterms:W3CDTF">2013-12-14T09:40:54Z</dcterms:created>
  <dcterms:modified xsi:type="dcterms:W3CDTF">2013-12-14T09:41:16Z</dcterms:modified>
</cp:coreProperties>
</file>